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4"/>
  </p:notesMasterIdLst>
  <p:handoutMasterIdLst>
    <p:handoutMasterId r:id="rId25"/>
  </p:handoutMasterIdLst>
  <p:sldIdLst>
    <p:sldId id="257" r:id="rId2"/>
    <p:sldId id="338" r:id="rId3"/>
    <p:sldId id="339" r:id="rId4"/>
    <p:sldId id="340" r:id="rId5"/>
    <p:sldId id="258" r:id="rId6"/>
    <p:sldId id="259" r:id="rId7"/>
    <p:sldId id="260" r:id="rId8"/>
    <p:sldId id="261" r:id="rId9"/>
    <p:sldId id="262" r:id="rId10"/>
    <p:sldId id="268" r:id="rId11"/>
    <p:sldId id="269" r:id="rId12"/>
    <p:sldId id="270" r:id="rId13"/>
    <p:sldId id="288" r:id="rId14"/>
    <p:sldId id="295" r:id="rId15"/>
    <p:sldId id="321" r:id="rId16"/>
    <p:sldId id="322" r:id="rId17"/>
    <p:sldId id="323" r:id="rId18"/>
    <p:sldId id="324" r:id="rId19"/>
    <p:sldId id="325" r:id="rId20"/>
    <p:sldId id="326" r:id="rId21"/>
    <p:sldId id="327" r:id="rId22"/>
    <p:sldId id="328" r:id="rId23"/>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44AA70-C438-486C-AF18-FBB2D5C1C175}"/>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EDD27A12-C08C-4FBD-A883-F4A11965AA4E}"/>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r>
              <a:rPr lang="en-US" sz="1000">
                <a:latin typeface="Arial" panose="020B0604020202020204" pitchFamily="34" charset="0"/>
                <a:cs typeface="Arial" panose="020B0604020202020204" pitchFamily="34" charset="0"/>
              </a:rPr>
              <a:t>8/1/2021 am</a:t>
            </a:r>
          </a:p>
        </p:txBody>
      </p:sp>
      <p:sp>
        <p:nvSpPr>
          <p:cNvPr id="4" name="Footer Placeholder 3">
            <a:extLst>
              <a:ext uri="{FF2B5EF4-FFF2-40B4-BE49-F238E27FC236}">
                <a16:creationId xmlns:a16="http://schemas.microsoft.com/office/drawing/2014/main" id="{7E81BD48-7984-44C7-BBD3-D6CC8A251644}"/>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A969A9DF-6D22-434E-BDE7-E7ECFFD1FA9F}"/>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07792560-D58E-413C-87B8-59A61B5E05DD}" type="slidenum">
              <a:rPr lang="en-US" sz="1000" smtClean="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410332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r>
              <a:rPr lang="en-US"/>
              <a:t>8/1/2021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78ED3D3C-1150-406E-981A-70859C9EE291}" type="slidenum">
              <a:rPr lang="en-US" smtClean="0"/>
              <a:t>‹#›</a:t>
            </a:fld>
            <a:endParaRPr lang="en-US"/>
          </a:p>
        </p:txBody>
      </p:sp>
    </p:spTree>
    <p:extLst>
      <p:ext uri="{BB962C8B-B14F-4D97-AF65-F5344CB8AC3E}">
        <p14:creationId xmlns:p14="http://schemas.microsoft.com/office/powerpoint/2010/main" val="4043548198"/>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endParaRPr lang="en-US" altLang="en-US"/>
          </a:p>
        </p:txBody>
      </p:sp>
      <p:sp>
        <p:nvSpPr>
          <p:cNvPr id="5" name="Footer Placeholder 4"/>
          <p:cNvSpPr>
            <a:spLocks noGrp="1"/>
          </p:cNvSpPr>
          <p:nvPr>
            <p:ph type="ftr" sz="quarter" idx="11"/>
          </p:nvPr>
        </p:nvSpPr>
        <p:spPr>
          <a:xfrm>
            <a:off x="3623733" y="6117336"/>
            <a:ext cx="3609438" cy="365125"/>
          </a:xfrm>
        </p:spPr>
        <p:txBody>
          <a:bodyPr/>
          <a:lstStyle/>
          <a:p>
            <a:endParaRPr lang="en-US" altLang="en-US"/>
          </a:p>
        </p:txBody>
      </p:sp>
      <p:sp>
        <p:nvSpPr>
          <p:cNvPr id="6" name="Slide Number Placeholder 5"/>
          <p:cNvSpPr>
            <a:spLocks noGrp="1"/>
          </p:cNvSpPr>
          <p:nvPr>
            <p:ph type="sldNum" sz="quarter" idx="12"/>
          </p:nvPr>
        </p:nvSpPr>
        <p:spPr>
          <a:xfrm>
            <a:off x="8275320" y="6117336"/>
            <a:ext cx="411480" cy="365125"/>
          </a:xfrm>
        </p:spPr>
        <p:txBody>
          <a:bodyPr/>
          <a:lstStyle/>
          <a:p>
            <a:fld id="{676B0736-5653-4FA3-8B43-F7F97EB13DF9}" type="slidenum">
              <a:rPr lang="en-US" altLang="en-US" smtClean="0"/>
              <a:pPr/>
              <a:t>‹#›</a:t>
            </a:fld>
            <a:endParaRPr lang="en-US" alt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3414667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09D26051-E722-421D-90AC-FD957A3E6DFA}" type="slidenum">
              <a:rPr lang="en-US" altLang="en-US" smtClean="0"/>
              <a:pPr/>
              <a:t>‹#›</a:t>
            </a:fld>
            <a:endParaRPr lang="en-US" altLang="en-US"/>
          </a:p>
        </p:txBody>
      </p:sp>
    </p:spTree>
    <p:extLst>
      <p:ext uri="{BB962C8B-B14F-4D97-AF65-F5344CB8AC3E}">
        <p14:creationId xmlns:p14="http://schemas.microsoft.com/office/powerpoint/2010/main" val="1981516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09D26051-E722-421D-90AC-FD957A3E6DFA}" type="slidenum">
              <a:rPr lang="en-US" altLang="en-US" smtClean="0"/>
              <a:pPr/>
              <a:t>‹#›</a:t>
            </a:fld>
            <a:endParaRPr lang="en-US" altLang="en-US"/>
          </a:p>
        </p:txBody>
      </p:sp>
    </p:spTree>
    <p:extLst>
      <p:ext uri="{BB962C8B-B14F-4D97-AF65-F5344CB8AC3E}">
        <p14:creationId xmlns:p14="http://schemas.microsoft.com/office/powerpoint/2010/main" val="7909208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09D26051-E722-421D-90AC-FD957A3E6DFA}" type="slidenum">
              <a:rPr lang="en-US" altLang="en-US" smtClean="0"/>
              <a:pPr/>
              <a:t>‹#›</a:t>
            </a:fld>
            <a:endParaRPr lang="en-US" altLang="en-US"/>
          </a:p>
        </p:txBody>
      </p:sp>
    </p:spTree>
    <p:extLst>
      <p:ext uri="{BB962C8B-B14F-4D97-AF65-F5344CB8AC3E}">
        <p14:creationId xmlns:p14="http://schemas.microsoft.com/office/powerpoint/2010/main" val="254746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09D26051-E722-421D-90AC-FD957A3E6DFA}" type="slidenum">
              <a:rPr lang="en-US" altLang="en-US" smtClean="0"/>
              <a:pPr/>
              <a:t>‹#›</a:t>
            </a:fld>
            <a:endParaRPr lang="en-US" altLang="en-US"/>
          </a:p>
        </p:txBody>
      </p:sp>
    </p:spTree>
    <p:extLst>
      <p:ext uri="{BB962C8B-B14F-4D97-AF65-F5344CB8AC3E}">
        <p14:creationId xmlns:p14="http://schemas.microsoft.com/office/powerpoint/2010/main" val="34726003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09D26051-E722-421D-90AC-FD957A3E6DFA}" type="slidenum">
              <a:rPr lang="en-US" altLang="en-US" smtClean="0"/>
              <a:pPr/>
              <a:t>‹#›</a:t>
            </a:fld>
            <a:endParaRPr lang="en-US" altLang="en-US"/>
          </a:p>
        </p:txBody>
      </p:sp>
    </p:spTree>
    <p:extLst>
      <p:ext uri="{BB962C8B-B14F-4D97-AF65-F5344CB8AC3E}">
        <p14:creationId xmlns:p14="http://schemas.microsoft.com/office/powerpoint/2010/main" val="36446407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09D26051-E722-421D-90AC-FD957A3E6DFA}" type="slidenum">
              <a:rPr lang="en-US" altLang="en-US" smtClean="0"/>
              <a:pPr/>
              <a:t>‹#›</a:t>
            </a:fld>
            <a:endParaRPr lang="en-US" altLang="en-US"/>
          </a:p>
        </p:txBody>
      </p:sp>
    </p:spTree>
    <p:extLst>
      <p:ext uri="{BB962C8B-B14F-4D97-AF65-F5344CB8AC3E}">
        <p14:creationId xmlns:p14="http://schemas.microsoft.com/office/powerpoint/2010/main" val="35339318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3D029C96-EB2B-4F18-923F-046F7C0CC62D}" type="slidenum">
              <a:rPr lang="en-US" altLang="en-US" smtClean="0"/>
              <a:pPr/>
              <a:t>‹#›</a:t>
            </a:fld>
            <a:endParaRPr lang="en-US" altLang="en-US"/>
          </a:p>
        </p:txBody>
      </p:sp>
    </p:spTree>
    <p:extLst>
      <p:ext uri="{BB962C8B-B14F-4D97-AF65-F5344CB8AC3E}">
        <p14:creationId xmlns:p14="http://schemas.microsoft.com/office/powerpoint/2010/main" val="18170915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0E05F93-727C-40B3-B319-AD4AC350AB1D}" type="slidenum">
              <a:rPr lang="en-US" altLang="en-US" smtClean="0"/>
              <a:pPr/>
              <a:t>‹#›</a:t>
            </a:fld>
            <a:endParaRPr lang="en-US" altLang="en-US"/>
          </a:p>
        </p:txBody>
      </p:sp>
    </p:spTree>
    <p:extLst>
      <p:ext uri="{BB962C8B-B14F-4D97-AF65-F5344CB8AC3E}">
        <p14:creationId xmlns:p14="http://schemas.microsoft.com/office/powerpoint/2010/main" val="2568177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endParaRPr lang="en-US" altLang="en-US"/>
          </a:p>
        </p:txBody>
      </p:sp>
      <p:sp>
        <p:nvSpPr>
          <p:cNvPr id="5" name="Footer Placeholder 4"/>
          <p:cNvSpPr>
            <a:spLocks noGrp="1"/>
          </p:cNvSpPr>
          <p:nvPr>
            <p:ph type="ftr" sz="quarter" idx="11"/>
          </p:nvPr>
        </p:nvSpPr>
        <p:spPr>
          <a:xfrm>
            <a:off x="1972647" y="6108173"/>
            <a:ext cx="5314517" cy="365125"/>
          </a:xfrm>
        </p:spPr>
        <p:txBody>
          <a:bodyPr/>
          <a:lstStyle/>
          <a:p>
            <a:endParaRPr lang="en-US" altLang="en-US"/>
          </a:p>
        </p:txBody>
      </p:sp>
      <p:sp>
        <p:nvSpPr>
          <p:cNvPr id="6" name="Slide Number Placeholder 5"/>
          <p:cNvSpPr>
            <a:spLocks noGrp="1"/>
          </p:cNvSpPr>
          <p:nvPr>
            <p:ph type="sldNum" sz="quarter" idx="12"/>
          </p:nvPr>
        </p:nvSpPr>
        <p:spPr>
          <a:xfrm>
            <a:off x="8258967" y="6108173"/>
            <a:ext cx="427833" cy="365125"/>
          </a:xfrm>
        </p:spPr>
        <p:txBody>
          <a:bodyPr/>
          <a:lstStyle/>
          <a:p>
            <a:fld id="{211063FE-AD7A-42F4-ACDC-CAD0D6BD41E4}" type="slidenum">
              <a:rPr lang="en-US" altLang="en-US" smtClean="0"/>
              <a:pPr/>
              <a:t>‹#›</a:t>
            </a:fld>
            <a:endParaRPr lang="en-US" altLang="en-US"/>
          </a:p>
        </p:txBody>
      </p:sp>
    </p:spTree>
    <p:extLst>
      <p:ext uri="{BB962C8B-B14F-4D97-AF65-F5344CB8AC3E}">
        <p14:creationId xmlns:p14="http://schemas.microsoft.com/office/powerpoint/2010/main" val="1315978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a:xfrm>
            <a:off x="8273317" y="6116070"/>
            <a:ext cx="413483" cy="365125"/>
          </a:xfrm>
        </p:spPr>
        <p:txBody>
          <a:bodyPr/>
          <a:lstStyle/>
          <a:p>
            <a:fld id="{8C4D6DC8-AC16-4A1D-B0EB-4E0A2FBE2B45}" type="slidenum">
              <a:rPr lang="en-US" altLang="en-US" smtClean="0"/>
              <a:pPr/>
              <a:t>‹#›</a:t>
            </a:fld>
            <a:endParaRPr lang="en-US" altLang="en-US"/>
          </a:p>
        </p:txBody>
      </p:sp>
    </p:spTree>
    <p:extLst>
      <p:ext uri="{BB962C8B-B14F-4D97-AF65-F5344CB8AC3E}">
        <p14:creationId xmlns:p14="http://schemas.microsoft.com/office/powerpoint/2010/main" val="1734737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AA3E5612-B94A-4AC5-B696-0DBE29200FE7}" type="slidenum">
              <a:rPr lang="en-US" altLang="en-US" smtClean="0"/>
              <a:pPr/>
              <a:t>‹#›</a:t>
            </a:fld>
            <a:endParaRPr lang="en-US" altLang="en-US"/>
          </a:p>
        </p:txBody>
      </p:sp>
    </p:spTree>
    <p:extLst>
      <p:ext uri="{BB962C8B-B14F-4D97-AF65-F5344CB8AC3E}">
        <p14:creationId xmlns:p14="http://schemas.microsoft.com/office/powerpoint/2010/main" val="2612460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4E66AA12-2BDA-4C0F-9A49-97A91F43DA56}" type="slidenum">
              <a:rPr lang="en-US" altLang="en-US" smtClean="0"/>
              <a:pPr/>
              <a:t>‹#›</a:t>
            </a:fld>
            <a:endParaRPr lang="en-US" altLang="en-US"/>
          </a:p>
        </p:txBody>
      </p:sp>
    </p:spTree>
    <p:extLst>
      <p:ext uri="{BB962C8B-B14F-4D97-AF65-F5344CB8AC3E}">
        <p14:creationId xmlns:p14="http://schemas.microsoft.com/office/powerpoint/2010/main" val="2362884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83060B93-C434-434C-A42B-B04836C86E1F}" type="slidenum">
              <a:rPr lang="en-US" altLang="en-US" smtClean="0"/>
              <a:pPr/>
              <a:t>‹#›</a:t>
            </a:fld>
            <a:endParaRPr lang="en-US" altLang="en-US"/>
          </a:p>
        </p:txBody>
      </p:sp>
    </p:spTree>
    <p:extLst>
      <p:ext uri="{BB962C8B-B14F-4D97-AF65-F5344CB8AC3E}">
        <p14:creationId xmlns:p14="http://schemas.microsoft.com/office/powerpoint/2010/main" val="193427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92C32783-1D55-43D3-A059-90819CD731FE}" type="slidenum">
              <a:rPr lang="en-US" altLang="en-US" smtClean="0"/>
              <a:pPr/>
              <a:t>‹#›</a:t>
            </a:fld>
            <a:endParaRPr lang="en-US" altLang="en-US"/>
          </a:p>
        </p:txBody>
      </p:sp>
    </p:spTree>
    <p:extLst>
      <p:ext uri="{BB962C8B-B14F-4D97-AF65-F5344CB8AC3E}">
        <p14:creationId xmlns:p14="http://schemas.microsoft.com/office/powerpoint/2010/main" val="2207807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C19FAA1D-B422-4A8C-92FA-9AAAE81D484F}" type="slidenum">
              <a:rPr lang="en-US" altLang="en-US" smtClean="0"/>
              <a:pPr/>
              <a:t>‹#›</a:t>
            </a:fld>
            <a:endParaRPr lang="en-US" altLang="en-US"/>
          </a:p>
        </p:txBody>
      </p:sp>
    </p:spTree>
    <p:extLst>
      <p:ext uri="{BB962C8B-B14F-4D97-AF65-F5344CB8AC3E}">
        <p14:creationId xmlns:p14="http://schemas.microsoft.com/office/powerpoint/2010/main" val="541890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AF69BF82-471C-4E0F-90A5-F56A321F3318}" type="slidenum">
              <a:rPr lang="en-US" altLang="en-US" smtClean="0"/>
              <a:pPr/>
              <a:t>‹#›</a:t>
            </a:fld>
            <a:endParaRPr lang="en-US" altLang="en-US"/>
          </a:p>
        </p:txBody>
      </p:sp>
    </p:spTree>
    <p:extLst>
      <p:ext uri="{BB962C8B-B14F-4D97-AF65-F5344CB8AC3E}">
        <p14:creationId xmlns:p14="http://schemas.microsoft.com/office/powerpoint/2010/main" val="3837671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n-US" alt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lt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9D26051-E722-421D-90AC-FD957A3E6DFA}" type="slidenum">
              <a:rPr lang="en-US" altLang="en-US" smtClean="0"/>
              <a:pPr/>
              <a:t>‹#›</a:t>
            </a:fld>
            <a:endParaRPr lang="en-US" altLang="en-US"/>
          </a:p>
        </p:txBody>
      </p:sp>
    </p:spTree>
    <p:extLst>
      <p:ext uri="{BB962C8B-B14F-4D97-AF65-F5344CB8AC3E}">
        <p14:creationId xmlns:p14="http://schemas.microsoft.com/office/powerpoint/2010/main" val="86433166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B93F761-FD23-4F66-AF8A-D62CB70DB530}"/>
              </a:ext>
            </a:extLst>
          </p:cNvPr>
          <p:cNvSpPr>
            <a:spLocks noGrp="1" noChangeArrowheads="1"/>
          </p:cNvSpPr>
          <p:nvPr>
            <p:ph type="ctrTitle"/>
          </p:nvPr>
        </p:nvSpPr>
        <p:spPr>
          <a:xfrm>
            <a:off x="1739673" y="2648341"/>
            <a:ext cx="6947127" cy="1754326"/>
          </a:xfrm>
        </p:spPr>
        <p:txBody>
          <a:bodyPr>
            <a:spAutoFit/>
          </a:bodyPr>
          <a:lstStyle/>
          <a:p>
            <a:r>
              <a:rPr lang="en-US" altLang="en-US" b="0" dirty="0"/>
              <a:t>THE INSPIRATION OF THE BIBLE (Part 1)</a:t>
            </a:r>
          </a:p>
        </p:txBody>
      </p:sp>
      <p:sp>
        <p:nvSpPr>
          <p:cNvPr id="2051" name="Rectangle 3">
            <a:extLst>
              <a:ext uri="{FF2B5EF4-FFF2-40B4-BE49-F238E27FC236}">
                <a16:creationId xmlns:a16="http://schemas.microsoft.com/office/drawing/2014/main" id="{F13B01A0-6BF2-47F5-8F55-ABBEC7F61A3A}"/>
              </a:ext>
            </a:extLst>
          </p:cNvPr>
          <p:cNvSpPr>
            <a:spLocks noGrp="1" noChangeArrowheads="1"/>
          </p:cNvSpPr>
          <p:nvPr>
            <p:ph type="subTitle" idx="1"/>
          </p:nvPr>
        </p:nvSpPr>
        <p:spPr>
          <a:xfrm>
            <a:off x="2924238" y="4402666"/>
            <a:ext cx="5762563" cy="1015663"/>
          </a:xfrm>
        </p:spPr>
        <p:txBody>
          <a:bodyPr>
            <a:spAutoFit/>
          </a:bodyPr>
          <a:lstStyle/>
          <a:p>
            <a:r>
              <a:rPr lang="en-US" altLang="en-US" sz="6000" dirty="0"/>
              <a:t>2 Timothy 3:16-17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C9DDFEFC-CC36-47D5-8965-0425CB5A8B46}"/>
              </a:ext>
            </a:extLst>
          </p:cNvPr>
          <p:cNvSpPr>
            <a:spLocks noGrp="1" noRot="1" noChangeArrowheads="1"/>
          </p:cNvSpPr>
          <p:nvPr>
            <p:ph type="title"/>
          </p:nvPr>
        </p:nvSpPr>
        <p:spPr>
          <a:xfrm>
            <a:off x="989818" y="319681"/>
            <a:ext cx="7202078" cy="707886"/>
          </a:xfrm>
        </p:spPr>
        <p:txBody>
          <a:bodyPr>
            <a:spAutoFit/>
          </a:bodyPr>
          <a:lstStyle/>
          <a:p>
            <a:r>
              <a:rPr lang="en-US" altLang="en-US" b="0" dirty="0"/>
              <a:t>THE INSPIRATION OF THE BIBLE</a:t>
            </a:r>
          </a:p>
        </p:txBody>
      </p:sp>
      <p:sp>
        <p:nvSpPr>
          <p:cNvPr id="17410" name="Rectangle 2">
            <a:extLst>
              <a:ext uri="{FF2B5EF4-FFF2-40B4-BE49-F238E27FC236}">
                <a16:creationId xmlns:a16="http://schemas.microsoft.com/office/drawing/2014/main" id="{CDDEEDB5-4953-4463-818A-067D0166C019}"/>
              </a:ext>
            </a:extLst>
          </p:cNvPr>
          <p:cNvSpPr>
            <a:spLocks noGrp="1" noChangeArrowheads="1"/>
          </p:cNvSpPr>
          <p:nvPr>
            <p:ph idx="1"/>
          </p:nvPr>
        </p:nvSpPr>
        <p:spPr>
          <a:xfrm>
            <a:off x="772211" y="1247386"/>
            <a:ext cx="8305800" cy="4976747"/>
          </a:xfrm>
        </p:spPr>
        <p:txBody>
          <a:bodyPr>
            <a:spAutoFit/>
          </a:bodyPr>
          <a:lstStyle/>
          <a:p>
            <a:pPr algn="just">
              <a:buFont typeface="Wingdings" panose="05000000000000000000" pitchFamily="2" charset="2"/>
              <a:buNone/>
            </a:pPr>
            <a:r>
              <a:rPr lang="en-US" altLang="en-US" b="1" dirty="0">
                <a:cs typeface="Times New Roman" panose="02020603050405020304" pitchFamily="18" charset="0"/>
              </a:rPr>
              <a:t>The Bible Claims to Be the Complete Revealed Will of God to Man.</a:t>
            </a:r>
            <a:endParaRPr lang="en-US" altLang="en-US" dirty="0">
              <a:cs typeface="Times New Roman" panose="02020603050405020304" pitchFamily="18" charset="0"/>
            </a:endParaRPr>
          </a:p>
          <a:p>
            <a:pPr>
              <a:buFont typeface="Wingdings" panose="05000000000000000000" pitchFamily="2" charset="2"/>
              <a:buNone/>
            </a:pPr>
            <a:r>
              <a:rPr lang="en-US" altLang="en-US" dirty="0">
                <a:cs typeface="Times New Roman" panose="02020603050405020304" pitchFamily="18" charset="0"/>
              </a:rPr>
              <a:t>A. Jesus promised that the Spirit would guide the apostles into ALL truth (John 14:26; 16:13).</a:t>
            </a:r>
          </a:p>
          <a:p>
            <a:pPr>
              <a:buFont typeface="Wingdings" panose="05000000000000000000" pitchFamily="2" charset="2"/>
              <a:buNone/>
            </a:pPr>
            <a:r>
              <a:rPr lang="en-US" altLang="en-US" dirty="0">
                <a:cs typeface="Times New Roman" panose="02020603050405020304" pitchFamily="18" charset="0"/>
              </a:rPr>
              <a:t>B. The Holy Spirit came upon the apostles on the day of Pentecost as recorded in the second chapter of Acts. God’s will was revealed </a:t>
            </a:r>
            <a:r>
              <a:rPr lang="en-US" altLang="en-US" i="1" dirty="0">
                <a:cs typeface="Times New Roman" panose="02020603050405020304" pitchFamily="18" charset="0"/>
              </a:rPr>
              <a:t>“unto his holy apostles and prophets in the Spirit”</a:t>
            </a:r>
            <a:r>
              <a:rPr lang="en-US" altLang="en-US" dirty="0">
                <a:cs typeface="Times New Roman" panose="02020603050405020304" pitchFamily="18" charset="0"/>
              </a:rPr>
              <a:t> (Ephesians 3:5; cf. 1 Corinthians 2:6‑16; 1 Peter 1:12).</a:t>
            </a:r>
          </a:p>
          <a:p>
            <a:pPr>
              <a:buFont typeface="Wingdings" panose="05000000000000000000" pitchFamily="2" charset="2"/>
              <a:buNone/>
            </a:pPr>
            <a:r>
              <a:rPr lang="en-US" altLang="en-US" dirty="0">
                <a:cs typeface="Times New Roman" panose="02020603050405020304" pitchFamily="18" charset="0"/>
              </a:rPr>
              <a:t>C. They wrote it down in a </a:t>
            </a:r>
            <a:r>
              <a:rPr lang="en-US" altLang="en-US" i="1" dirty="0">
                <a:cs typeface="Times New Roman" panose="02020603050405020304" pitchFamily="18" charset="0"/>
              </a:rPr>
              <a:t>“few words”</a:t>
            </a:r>
            <a:r>
              <a:rPr lang="en-US" altLang="en-US" dirty="0">
                <a:cs typeface="Times New Roman" panose="02020603050405020304" pitchFamily="18" charset="0"/>
              </a:rPr>
              <a:t> which we may read and understand (Ephesians. 3:3.4).We are warned, </a:t>
            </a:r>
            <a:r>
              <a:rPr lang="en-US" altLang="en-US" i="1" dirty="0">
                <a:cs typeface="Times New Roman" panose="02020603050405020304" pitchFamily="18" charset="0"/>
              </a:rPr>
              <a:t>“not to go beyond the things which are written”</a:t>
            </a:r>
            <a:r>
              <a:rPr lang="en-US" altLang="en-US" dirty="0">
                <a:cs typeface="Times New Roman" panose="02020603050405020304" pitchFamily="18" charset="0"/>
              </a:rPr>
              <a:t> (1 Corinthians 4:6: </a:t>
            </a:r>
            <a:br>
              <a:rPr lang="en-US" altLang="en-US" dirty="0">
                <a:cs typeface="Times New Roman" panose="02020603050405020304" pitchFamily="18" charset="0"/>
              </a:rPr>
            </a:br>
            <a:r>
              <a:rPr lang="en-US" altLang="en-US" dirty="0">
                <a:cs typeface="Times New Roman" panose="02020603050405020304" pitchFamily="18" charset="0"/>
              </a:rPr>
              <a:t>cf. 2 John 9).</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8EEA760F-97B5-4623-99A7-BE3623BD39A9}"/>
              </a:ext>
            </a:extLst>
          </p:cNvPr>
          <p:cNvSpPr>
            <a:spLocks noGrp="1" noRot="1" noChangeArrowheads="1"/>
          </p:cNvSpPr>
          <p:nvPr>
            <p:ph type="title"/>
          </p:nvPr>
        </p:nvSpPr>
        <p:spPr>
          <a:xfrm>
            <a:off x="1008668" y="65157"/>
            <a:ext cx="7145518" cy="707886"/>
          </a:xfrm>
        </p:spPr>
        <p:txBody>
          <a:bodyPr wrap="square">
            <a:spAutoFit/>
          </a:bodyPr>
          <a:lstStyle/>
          <a:p>
            <a:r>
              <a:rPr lang="en-US" altLang="en-US" b="0" dirty="0"/>
              <a:t>THE INSPIRATION OF THE BIBLE</a:t>
            </a:r>
          </a:p>
        </p:txBody>
      </p:sp>
      <p:sp>
        <p:nvSpPr>
          <p:cNvPr id="18434" name="Rectangle 2">
            <a:extLst>
              <a:ext uri="{FF2B5EF4-FFF2-40B4-BE49-F238E27FC236}">
                <a16:creationId xmlns:a16="http://schemas.microsoft.com/office/drawing/2014/main" id="{1E065A2C-289B-4BF6-AC1C-9C517DE92667}"/>
              </a:ext>
            </a:extLst>
          </p:cNvPr>
          <p:cNvSpPr>
            <a:spLocks noGrp="1" noChangeArrowheads="1"/>
          </p:cNvSpPr>
          <p:nvPr>
            <p:ph idx="1"/>
          </p:nvPr>
        </p:nvSpPr>
        <p:spPr>
          <a:xfrm>
            <a:off x="838200" y="735161"/>
            <a:ext cx="8305800" cy="5235279"/>
          </a:xfrm>
        </p:spPr>
        <p:txBody>
          <a:bodyPr>
            <a:spAutoFit/>
          </a:bodyPr>
          <a:lstStyle/>
          <a:p>
            <a:pPr>
              <a:lnSpc>
                <a:spcPct val="90000"/>
              </a:lnSpc>
              <a:buFont typeface="Wingdings" panose="05000000000000000000" pitchFamily="2" charset="2"/>
              <a:buNone/>
            </a:pPr>
            <a:r>
              <a:rPr lang="en-US" altLang="en-US" sz="2800" dirty="0">
                <a:cs typeface="Times New Roman" panose="02020603050405020304" pitchFamily="18" charset="0"/>
              </a:rPr>
              <a:t>D. The apostle Paul said, </a:t>
            </a:r>
            <a:r>
              <a:rPr lang="en-US" altLang="en-US" sz="2800" i="1" dirty="0">
                <a:cs typeface="Times New Roman" panose="02020603050405020304" pitchFamily="18" charset="0"/>
              </a:rPr>
              <a:t>“according to that which is written, I believed, and therefore did I speak”</a:t>
            </a:r>
            <a:r>
              <a:rPr lang="en-US" altLang="en-US" sz="2800" dirty="0">
                <a:cs typeface="Times New Roman" panose="02020603050405020304" pitchFamily="18" charset="0"/>
              </a:rPr>
              <a:t> </a:t>
            </a:r>
            <a:br>
              <a:rPr lang="en-US" altLang="en-US" sz="2800" dirty="0">
                <a:cs typeface="Times New Roman" panose="02020603050405020304" pitchFamily="18" charset="0"/>
              </a:rPr>
            </a:br>
            <a:r>
              <a:rPr lang="en-US" altLang="en-US" sz="2800" dirty="0">
                <a:cs typeface="Times New Roman" panose="02020603050405020304" pitchFamily="18" charset="0"/>
              </a:rPr>
              <a:t>(2 Corinthians 4:13).</a:t>
            </a:r>
          </a:p>
          <a:p>
            <a:pPr>
              <a:lnSpc>
                <a:spcPct val="90000"/>
              </a:lnSpc>
              <a:buFont typeface="Wingdings" panose="05000000000000000000" pitchFamily="2" charset="2"/>
              <a:buNone/>
            </a:pPr>
            <a:r>
              <a:rPr lang="en-US" altLang="en-US" sz="2800" dirty="0">
                <a:cs typeface="Times New Roman" panose="02020603050405020304" pitchFamily="18" charset="0"/>
              </a:rPr>
              <a:t>E. He also stated that a man was </a:t>
            </a:r>
            <a:r>
              <a:rPr lang="en-US" altLang="en-US" sz="2800" i="1" dirty="0">
                <a:cs typeface="Times New Roman" panose="02020603050405020304" pitchFamily="18" charset="0"/>
              </a:rPr>
              <a:t>“accursed”</a:t>
            </a:r>
            <a:r>
              <a:rPr lang="en-US" altLang="en-US" sz="2800" dirty="0">
                <a:cs typeface="Times New Roman" panose="02020603050405020304" pitchFamily="18" charset="0"/>
              </a:rPr>
              <a:t> or </a:t>
            </a:r>
            <a:r>
              <a:rPr lang="en-US" altLang="en-US" sz="2800" i="1" dirty="0">
                <a:cs typeface="Times New Roman" panose="02020603050405020304" pitchFamily="18" charset="0"/>
              </a:rPr>
              <a:t>“anathema”</a:t>
            </a:r>
            <a:r>
              <a:rPr lang="en-US" altLang="en-US" sz="2800" dirty="0">
                <a:cs typeface="Times New Roman" panose="02020603050405020304" pitchFamily="18" charset="0"/>
              </a:rPr>
              <a:t> who taught </a:t>
            </a:r>
            <a:r>
              <a:rPr lang="en-US" altLang="en-US" sz="2800" i="1" dirty="0">
                <a:cs typeface="Times New Roman" panose="02020603050405020304" pitchFamily="18" charset="0"/>
              </a:rPr>
              <a:t>“any gospel other than that which we preached”</a:t>
            </a:r>
            <a:r>
              <a:rPr lang="en-US" altLang="en-US" sz="2800" dirty="0">
                <a:cs typeface="Times New Roman" panose="02020603050405020304" pitchFamily="18" charset="0"/>
              </a:rPr>
              <a:t> (Galatians 1:8-9;</a:t>
            </a:r>
            <a:br>
              <a:rPr lang="en-US" altLang="en-US" sz="2800" dirty="0">
                <a:cs typeface="Times New Roman" panose="02020603050405020304" pitchFamily="18" charset="0"/>
              </a:rPr>
            </a:br>
            <a:r>
              <a:rPr lang="en-US" altLang="en-US" sz="2800" dirty="0">
                <a:cs typeface="Times New Roman" panose="02020603050405020304" pitchFamily="18" charset="0"/>
              </a:rPr>
              <a:t>cf. I Timothy 1:3).</a:t>
            </a:r>
          </a:p>
          <a:p>
            <a:pPr>
              <a:lnSpc>
                <a:spcPct val="90000"/>
              </a:lnSpc>
              <a:buFont typeface="Wingdings" panose="05000000000000000000" pitchFamily="2" charset="2"/>
              <a:buNone/>
            </a:pPr>
            <a:r>
              <a:rPr lang="en-US" altLang="en-US" sz="2800" dirty="0">
                <a:cs typeface="Times New Roman" panose="02020603050405020304" pitchFamily="18" charset="0"/>
              </a:rPr>
              <a:t>F. Peter asserts that God </a:t>
            </a:r>
            <a:r>
              <a:rPr lang="en-US" altLang="en-US" sz="2800" i="1" dirty="0">
                <a:cs typeface="Times New Roman" panose="02020603050405020304" pitchFamily="18" charset="0"/>
              </a:rPr>
              <a:t>“hath granted unto us all things that pertain unto life and godliness”</a:t>
            </a:r>
            <a:br>
              <a:rPr lang="en-US" altLang="en-US" sz="2800" i="1" dirty="0">
                <a:cs typeface="Times New Roman" panose="02020603050405020304" pitchFamily="18" charset="0"/>
              </a:rPr>
            </a:br>
            <a:r>
              <a:rPr lang="en-US" altLang="en-US" sz="2800" dirty="0">
                <a:cs typeface="Times New Roman" panose="02020603050405020304" pitchFamily="18" charset="0"/>
              </a:rPr>
              <a:t>(2 Peter 1:3);</a:t>
            </a:r>
          </a:p>
          <a:p>
            <a:pPr>
              <a:lnSpc>
                <a:spcPct val="90000"/>
              </a:lnSpc>
              <a:buFont typeface="Wingdings" panose="05000000000000000000" pitchFamily="2" charset="2"/>
              <a:buNone/>
            </a:pPr>
            <a:r>
              <a:rPr lang="en-US" altLang="en-US" sz="2800" dirty="0">
                <a:cs typeface="Times New Roman" panose="02020603050405020304" pitchFamily="18" charset="0"/>
              </a:rPr>
              <a:t>G. Paul affirms that the scriptures furnish </a:t>
            </a:r>
            <a:r>
              <a:rPr lang="en-US" altLang="en-US" sz="2800" i="1" dirty="0">
                <a:cs typeface="Times New Roman" panose="02020603050405020304" pitchFamily="18" charset="0"/>
              </a:rPr>
              <a:t>“completely unto every good work”</a:t>
            </a:r>
            <a:r>
              <a:rPr lang="en-US" altLang="en-US" sz="2800" dirty="0">
                <a:cs typeface="Times New Roman" panose="02020603050405020304" pitchFamily="18" charset="0"/>
              </a:rPr>
              <a:t> (2 Timothy 3:17); and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D74F8DEE-ACEB-4EC2-BF5F-CC1BFB80D02B}"/>
              </a:ext>
            </a:extLst>
          </p:cNvPr>
          <p:cNvSpPr>
            <a:spLocks noGrp="1" noRot="1" noChangeArrowheads="1"/>
          </p:cNvSpPr>
          <p:nvPr>
            <p:ph type="title"/>
          </p:nvPr>
        </p:nvSpPr>
        <p:spPr>
          <a:xfrm>
            <a:off x="1008675" y="65157"/>
            <a:ext cx="7164371" cy="707886"/>
          </a:xfrm>
        </p:spPr>
        <p:txBody>
          <a:bodyPr wrap="square">
            <a:spAutoFit/>
          </a:bodyPr>
          <a:lstStyle/>
          <a:p>
            <a:r>
              <a:rPr lang="en-US" altLang="en-US" b="0" dirty="0"/>
              <a:t>THE INSPIRATION OF THE BIBLE</a:t>
            </a:r>
          </a:p>
        </p:txBody>
      </p:sp>
      <p:sp>
        <p:nvSpPr>
          <p:cNvPr id="19458" name="Rectangle 2">
            <a:extLst>
              <a:ext uri="{FF2B5EF4-FFF2-40B4-BE49-F238E27FC236}">
                <a16:creationId xmlns:a16="http://schemas.microsoft.com/office/drawing/2014/main" id="{F5472C9B-554E-488F-A873-AE9780FCFAB6}"/>
              </a:ext>
            </a:extLst>
          </p:cNvPr>
          <p:cNvSpPr>
            <a:spLocks noGrp="1" noChangeArrowheads="1"/>
          </p:cNvSpPr>
          <p:nvPr>
            <p:ph idx="1"/>
          </p:nvPr>
        </p:nvSpPr>
        <p:spPr>
          <a:xfrm>
            <a:off x="914400" y="1381664"/>
            <a:ext cx="8001000" cy="4296561"/>
          </a:xfrm>
        </p:spPr>
        <p:txBody>
          <a:bodyPr>
            <a:spAutoFit/>
          </a:bodyPr>
          <a:lstStyle/>
          <a:p>
            <a:pPr>
              <a:buFont typeface="Wingdings" panose="05000000000000000000" pitchFamily="2" charset="2"/>
              <a:buNone/>
            </a:pPr>
            <a:r>
              <a:rPr lang="en-US" altLang="en-US" sz="2800" dirty="0">
                <a:cs typeface="Times New Roman" panose="02020603050405020304" pitchFamily="18" charset="0"/>
              </a:rPr>
              <a:t>H. Jude writes of the </a:t>
            </a:r>
            <a:r>
              <a:rPr lang="en-US" altLang="en-US" sz="2800" i="1" dirty="0">
                <a:cs typeface="Times New Roman" panose="02020603050405020304" pitchFamily="18" charset="0"/>
              </a:rPr>
              <a:t>“faith which was once for all delivered unto the saints”</a:t>
            </a:r>
            <a:r>
              <a:rPr lang="en-US" altLang="en-US" sz="2800" dirty="0">
                <a:cs typeface="Times New Roman" panose="02020603050405020304" pitchFamily="18" charset="0"/>
              </a:rPr>
              <a:t> (Jude 3).</a:t>
            </a:r>
          </a:p>
          <a:p>
            <a:pPr lvl="1">
              <a:buNone/>
            </a:pPr>
            <a:r>
              <a:rPr lang="en-US" altLang="en-US" sz="2800" dirty="0">
                <a:cs typeface="Times New Roman" panose="02020603050405020304" pitchFamily="18" charset="0"/>
              </a:rPr>
              <a:t>1. Concerning the phrase </a:t>
            </a:r>
            <a:r>
              <a:rPr lang="en-US" altLang="en-US" sz="2800" i="1" dirty="0">
                <a:cs typeface="Times New Roman" panose="02020603050405020304" pitchFamily="18" charset="0"/>
              </a:rPr>
              <a:t>“once for all”</a:t>
            </a:r>
            <a:r>
              <a:rPr lang="en-US" altLang="en-US" sz="2800" dirty="0">
                <a:cs typeface="Times New Roman" panose="02020603050405020304" pitchFamily="18" charset="0"/>
              </a:rPr>
              <a:t> in Jude 3, Thayer’s Greek‑English Lexicon says: “used of what is so done as to be of perpetual validity and never need repetition” (page 54).</a:t>
            </a:r>
          </a:p>
          <a:p>
            <a:pPr lvl="1">
              <a:buNone/>
            </a:pPr>
            <a:r>
              <a:rPr lang="en-US" altLang="en-US" sz="2800" dirty="0">
                <a:cs typeface="Times New Roman" panose="02020603050405020304" pitchFamily="18" charset="0"/>
              </a:rPr>
              <a:t>2. Therefore, the word of God is complete; there is no need for additional revelations; there are no latter day revelations.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150832" y="286732"/>
            <a:ext cx="8851769" cy="3522133"/>
          </a:xfrm>
          <a:solidFill>
            <a:schemeClr val="bg1">
              <a:alpha val="50000"/>
            </a:schemeClr>
          </a:solidFill>
        </p:spPr>
        <p:txBody>
          <a:bodyPr/>
          <a:lstStyle/>
          <a:p>
            <a:pPr>
              <a:buFontTx/>
              <a:buNone/>
              <a:defRPr/>
            </a:pPr>
            <a:r>
              <a:rPr lang="en-US" sz="4267" dirty="0"/>
              <a:t>Galatians 1:6-7,</a:t>
            </a:r>
            <a:r>
              <a:rPr lang="en-US" sz="3556" dirty="0"/>
              <a:t> </a:t>
            </a:r>
            <a:r>
              <a:rPr lang="en-US" sz="3556" i="1" dirty="0"/>
              <a:t>“I marvel that ye are so soon removed from him that called you into the grace of Christ unto </a:t>
            </a:r>
            <a:r>
              <a:rPr lang="en-US" sz="3556" i="1" u="sng" dirty="0"/>
              <a:t>another</a:t>
            </a:r>
            <a:r>
              <a:rPr lang="en-US" sz="3556" i="1" dirty="0"/>
              <a:t> </a:t>
            </a:r>
            <a:r>
              <a:rPr lang="en-US" dirty="0"/>
              <a:t>(</a:t>
            </a:r>
            <a:r>
              <a:rPr lang="en-US" i="1" dirty="0" err="1"/>
              <a:t>heteros</a:t>
            </a:r>
            <a:r>
              <a:rPr lang="en-US" dirty="0"/>
              <a:t>, “different” ASV), </a:t>
            </a:r>
            <a:r>
              <a:rPr lang="en-US" sz="3556" i="1" dirty="0"/>
              <a:t>gospel: Which is </a:t>
            </a:r>
            <a:r>
              <a:rPr lang="en-US" sz="3556" i="1" u="sng" dirty="0"/>
              <a:t>not another</a:t>
            </a:r>
            <a:r>
              <a:rPr lang="en-US" sz="3556" i="1" dirty="0"/>
              <a:t> </a:t>
            </a:r>
            <a:r>
              <a:rPr lang="en-US" dirty="0"/>
              <a:t>(</a:t>
            </a:r>
            <a:r>
              <a:rPr lang="en-US" i="1" dirty="0" err="1"/>
              <a:t>allos</a:t>
            </a:r>
            <a:r>
              <a:rPr lang="en-US" dirty="0"/>
              <a:t>) </a:t>
            </a:r>
            <a:r>
              <a:rPr lang="en-US" sz="3556" dirty="0"/>
              <a:t>;</a:t>
            </a:r>
            <a:r>
              <a:rPr lang="en-US" sz="3556" i="1" dirty="0"/>
              <a:t> but there be some that trouble you, and would pervert the gospel of Christ.”</a:t>
            </a:r>
            <a:r>
              <a:rPr lang="en-US" i="1" dirty="0"/>
              <a:t> (KJV)</a:t>
            </a:r>
          </a:p>
        </p:txBody>
      </p:sp>
      <p:sp>
        <p:nvSpPr>
          <p:cNvPr id="54278" name="Text Box 6"/>
          <p:cNvSpPr txBox="1">
            <a:spLocks noChangeArrowheads="1"/>
          </p:cNvSpPr>
          <p:nvPr/>
        </p:nvSpPr>
        <p:spPr bwMode="auto">
          <a:xfrm>
            <a:off x="150832" y="3989937"/>
            <a:ext cx="8851769" cy="2827954"/>
          </a:xfrm>
          <a:prstGeom prst="rect">
            <a:avLst/>
          </a:prstGeom>
          <a:solidFill>
            <a:schemeClr val="bg1">
              <a:alpha val="50000"/>
            </a:schemeClr>
          </a:solidFill>
          <a:ln w="28575">
            <a:solidFill>
              <a:schemeClr val="tx1"/>
            </a:solidFill>
            <a:miter lim="800000"/>
            <a:headEnd/>
            <a:tailEnd/>
          </a:ln>
          <a:effectLst/>
        </p:spPr>
        <p:txBody>
          <a:bodyPr wrap="square">
            <a:spAutoFit/>
          </a:bodyPr>
          <a:lstStyle/>
          <a:p>
            <a:pPr defTabSz="457200">
              <a:spcBef>
                <a:spcPct val="20000"/>
              </a:spcBef>
              <a:buSzPct val="100000"/>
              <a:defRPr/>
            </a:pPr>
            <a:r>
              <a:rPr lang="en-US" sz="2844" dirty="0">
                <a:solidFill>
                  <a:prstClr val="black"/>
                </a:solidFill>
                <a:latin typeface="Corbel" panose="020B0503020204020204"/>
              </a:rPr>
              <a:t>Paul speaks of “a different gospel </a:t>
            </a:r>
            <a:r>
              <a:rPr lang="en-US" sz="2844" i="1" dirty="0">
                <a:solidFill>
                  <a:prstClr val="black"/>
                </a:solidFill>
                <a:latin typeface="Corbel" panose="020B0503020204020204"/>
              </a:rPr>
              <a:t>(</a:t>
            </a:r>
            <a:r>
              <a:rPr lang="en-US" sz="2844" i="1" dirty="0" err="1">
                <a:solidFill>
                  <a:prstClr val="black"/>
                </a:solidFill>
                <a:latin typeface="Corbel" panose="020B0503020204020204"/>
              </a:rPr>
              <a:t>heteros</a:t>
            </a:r>
            <a:r>
              <a:rPr lang="en-US" sz="2844" i="1" dirty="0">
                <a:solidFill>
                  <a:prstClr val="black"/>
                </a:solidFill>
                <a:latin typeface="Corbel" panose="020B0503020204020204"/>
              </a:rPr>
              <a:t>),</a:t>
            </a:r>
            <a:r>
              <a:rPr lang="en-US" sz="2844" dirty="0">
                <a:solidFill>
                  <a:prstClr val="black"/>
                </a:solidFill>
                <a:latin typeface="Corbel" panose="020B0503020204020204"/>
              </a:rPr>
              <a:t> which is not another” (</a:t>
            </a:r>
            <a:r>
              <a:rPr lang="en-US" sz="2844" i="1" dirty="0" err="1">
                <a:solidFill>
                  <a:prstClr val="black"/>
                </a:solidFill>
                <a:latin typeface="Corbel" panose="020B0503020204020204"/>
              </a:rPr>
              <a:t>allos</a:t>
            </a:r>
            <a:r>
              <a:rPr lang="en-US" sz="2844" i="1" dirty="0">
                <a:solidFill>
                  <a:prstClr val="black"/>
                </a:solidFill>
                <a:latin typeface="Corbel" panose="020B0503020204020204"/>
              </a:rPr>
              <a:t>,</a:t>
            </a:r>
            <a:r>
              <a:rPr lang="en-US" sz="2844" dirty="0">
                <a:solidFill>
                  <a:prstClr val="black"/>
                </a:solidFill>
                <a:latin typeface="Corbel" panose="020B0503020204020204"/>
              </a:rPr>
              <a:t> another like the one he preached),</a:t>
            </a:r>
            <a:br>
              <a:rPr lang="en-US" sz="2844" dirty="0">
                <a:solidFill>
                  <a:prstClr val="black"/>
                </a:solidFill>
                <a:latin typeface="Corbel" panose="020B0503020204020204"/>
              </a:rPr>
            </a:br>
            <a:r>
              <a:rPr lang="en-US" sz="2844" dirty="0">
                <a:solidFill>
                  <a:prstClr val="black"/>
                </a:solidFill>
                <a:latin typeface="Corbel" panose="020B0503020204020204"/>
              </a:rPr>
              <a:t>Gal 1:6-7. </a:t>
            </a:r>
            <a:r>
              <a:rPr lang="en-US" sz="3200" b="1" i="1" dirty="0" err="1">
                <a:solidFill>
                  <a:prstClr val="black"/>
                </a:solidFill>
                <a:latin typeface="Corbel" panose="020B0503020204020204"/>
              </a:rPr>
              <a:t>Allos</a:t>
            </a:r>
            <a:r>
              <a:rPr lang="en-US" sz="2844" dirty="0">
                <a:solidFill>
                  <a:prstClr val="black"/>
                </a:solidFill>
                <a:latin typeface="Corbel" panose="020B0503020204020204"/>
              </a:rPr>
              <a:t> expresses a </a:t>
            </a:r>
            <a:r>
              <a:rPr lang="en-US" sz="2844" u="sng" dirty="0">
                <a:solidFill>
                  <a:prstClr val="black"/>
                </a:solidFill>
                <a:latin typeface="Corbel" panose="020B0503020204020204"/>
              </a:rPr>
              <a:t>numerical difference and denotes “another of the same sort</a:t>
            </a:r>
            <a:r>
              <a:rPr lang="en-US" sz="2844" dirty="0">
                <a:solidFill>
                  <a:prstClr val="black"/>
                </a:solidFill>
                <a:latin typeface="Corbel" panose="020B0503020204020204"/>
              </a:rPr>
              <a:t>”; </a:t>
            </a:r>
            <a:r>
              <a:rPr lang="en-US" sz="3200" b="1" i="1" dirty="0" err="1">
                <a:solidFill>
                  <a:prstClr val="black"/>
                </a:solidFill>
                <a:latin typeface="Corbel" panose="020B0503020204020204"/>
              </a:rPr>
              <a:t>Heteros</a:t>
            </a:r>
            <a:r>
              <a:rPr lang="en-US" sz="2844" dirty="0">
                <a:solidFill>
                  <a:prstClr val="black"/>
                </a:solidFill>
                <a:latin typeface="Corbel" panose="020B0503020204020204"/>
              </a:rPr>
              <a:t> expresses a </a:t>
            </a:r>
            <a:r>
              <a:rPr lang="en-US" sz="2844" u="sng" dirty="0">
                <a:solidFill>
                  <a:prstClr val="black"/>
                </a:solidFill>
                <a:latin typeface="Corbel" panose="020B0503020204020204"/>
              </a:rPr>
              <a:t>qualitative difference and denotes “another of a different sort</a:t>
            </a:r>
            <a:r>
              <a:rPr lang="en-US" sz="2844" dirty="0">
                <a:solidFill>
                  <a:prstClr val="black"/>
                </a:solidFill>
                <a:latin typeface="Corbel" panose="020B0503020204020204"/>
              </a:rPr>
              <a:t>.” (W.E. Vine)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3A2B95BD-713B-4649-8474-E736B9F9B105}"/>
              </a:ext>
            </a:extLst>
          </p:cNvPr>
          <p:cNvSpPr>
            <a:spLocks noGrp="1" noRot="1" noChangeArrowheads="1"/>
          </p:cNvSpPr>
          <p:nvPr>
            <p:ph type="title"/>
          </p:nvPr>
        </p:nvSpPr>
        <p:spPr>
          <a:xfrm>
            <a:off x="1008674" y="65157"/>
            <a:ext cx="7145518" cy="707886"/>
          </a:xfrm>
        </p:spPr>
        <p:txBody>
          <a:bodyPr wrap="square">
            <a:spAutoFit/>
          </a:bodyPr>
          <a:lstStyle/>
          <a:p>
            <a:r>
              <a:rPr lang="en-US" altLang="en-US" b="0" dirty="0"/>
              <a:t>THE INSPIRATION OF THE BIBLE</a:t>
            </a:r>
          </a:p>
        </p:txBody>
      </p:sp>
      <p:sp>
        <p:nvSpPr>
          <p:cNvPr id="45058" name="Rectangle 2">
            <a:extLst>
              <a:ext uri="{FF2B5EF4-FFF2-40B4-BE49-F238E27FC236}">
                <a16:creationId xmlns:a16="http://schemas.microsoft.com/office/drawing/2014/main" id="{DD35A9B1-1FCF-468C-B2CD-9009B3FAA199}"/>
              </a:ext>
            </a:extLst>
          </p:cNvPr>
          <p:cNvSpPr>
            <a:spLocks noGrp="1" noChangeArrowheads="1"/>
          </p:cNvSpPr>
          <p:nvPr>
            <p:ph idx="1"/>
          </p:nvPr>
        </p:nvSpPr>
        <p:spPr>
          <a:xfrm>
            <a:off x="838200" y="1268560"/>
            <a:ext cx="8305800" cy="5235279"/>
          </a:xfrm>
        </p:spPr>
        <p:txBody>
          <a:bodyPr wrap="square">
            <a:spAutoFit/>
          </a:bodyPr>
          <a:lstStyle/>
          <a:p>
            <a:pPr>
              <a:lnSpc>
                <a:spcPct val="90000"/>
              </a:lnSpc>
              <a:buFont typeface="Wingdings" panose="05000000000000000000" pitchFamily="2" charset="2"/>
              <a:buNone/>
            </a:pPr>
            <a:r>
              <a:rPr lang="en-US" altLang="en-US" sz="2800" b="1" dirty="0">
                <a:cs typeface="Times New Roman" panose="02020603050405020304" pitchFamily="18" charset="0"/>
              </a:rPr>
              <a:t>The Bible says:</a:t>
            </a:r>
          </a:p>
          <a:p>
            <a:pPr>
              <a:lnSpc>
                <a:spcPct val="90000"/>
              </a:lnSpc>
            </a:pPr>
            <a:r>
              <a:rPr lang="en-US" altLang="en-US" sz="2800" i="1" dirty="0">
                <a:cs typeface="Times New Roman" panose="02020603050405020304" pitchFamily="18" charset="0"/>
              </a:rPr>
              <a:t>“Heaven and earth shall pass away, but my words shall not pass away”</a:t>
            </a:r>
            <a:r>
              <a:rPr lang="en-US" altLang="en-US" sz="2800" dirty="0">
                <a:cs typeface="Times New Roman" panose="02020603050405020304" pitchFamily="18" charset="0"/>
              </a:rPr>
              <a:t> (Matthew 24:35).</a:t>
            </a:r>
          </a:p>
          <a:p>
            <a:pPr>
              <a:lnSpc>
                <a:spcPct val="90000"/>
              </a:lnSpc>
            </a:pPr>
            <a:r>
              <a:rPr lang="en-US" altLang="en-US" sz="2800" i="1" dirty="0">
                <a:cs typeface="Times New Roman" panose="02020603050405020304" pitchFamily="18" charset="0"/>
              </a:rPr>
              <a:t>“the word of God … liveth and abideth forever” and that “the word of the Lord endureth forever”</a:t>
            </a:r>
            <a:r>
              <a:rPr lang="en-US" altLang="en-US" sz="2800" dirty="0">
                <a:cs typeface="Times New Roman" panose="02020603050405020304" pitchFamily="18" charset="0"/>
              </a:rPr>
              <a:t> </a:t>
            </a:r>
            <a:br>
              <a:rPr lang="en-US" altLang="en-US" sz="2800" dirty="0">
                <a:cs typeface="Times New Roman" panose="02020603050405020304" pitchFamily="18" charset="0"/>
              </a:rPr>
            </a:br>
            <a:r>
              <a:rPr lang="en-US" altLang="en-US" sz="2800" dirty="0">
                <a:cs typeface="Times New Roman" panose="02020603050405020304" pitchFamily="18" charset="0"/>
              </a:rPr>
              <a:t>(1 Peter 1:23,25).</a:t>
            </a:r>
          </a:p>
          <a:p>
            <a:pPr>
              <a:lnSpc>
                <a:spcPct val="90000"/>
              </a:lnSpc>
            </a:pPr>
            <a:r>
              <a:rPr lang="en-US" altLang="en-US" sz="2800" b="1" dirty="0"/>
              <a:t>The Fact of Inspiration Stated. </a:t>
            </a:r>
            <a:r>
              <a:rPr lang="en-US" altLang="en-US" sz="2800" i="1" dirty="0"/>
              <a:t>“Every scripture inspired of God (is) also profitable for teaching, for reproof, for correction, for instruction which is in righteousness. That the man of God may be complete, furnished completely unto every good work.”</a:t>
            </a:r>
            <a:br>
              <a:rPr lang="en-US" altLang="en-US" sz="2800" dirty="0"/>
            </a:br>
            <a:r>
              <a:rPr lang="en-US" altLang="en-US" sz="2800" dirty="0"/>
              <a:t>		(2 Timothy 3:16-17)</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32C9F570-B020-4532-8387-9476F56AA4E6}"/>
              </a:ext>
            </a:extLst>
          </p:cNvPr>
          <p:cNvSpPr>
            <a:spLocks noGrp="1" noRot="1" noChangeArrowheads="1"/>
          </p:cNvSpPr>
          <p:nvPr>
            <p:ph type="title"/>
          </p:nvPr>
        </p:nvSpPr>
        <p:spPr>
          <a:xfrm>
            <a:off x="0" y="65157"/>
            <a:ext cx="9144000" cy="707886"/>
          </a:xfrm>
        </p:spPr>
        <p:txBody>
          <a:bodyPr>
            <a:spAutoFit/>
          </a:bodyPr>
          <a:lstStyle/>
          <a:p>
            <a:r>
              <a:rPr lang="en-US" altLang="en-US" b="0" dirty="0"/>
              <a:t>THE INSPIRATION OF THE BIBLE</a:t>
            </a:r>
          </a:p>
        </p:txBody>
      </p:sp>
      <p:sp>
        <p:nvSpPr>
          <p:cNvPr id="71683" name="Rectangle 3">
            <a:extLst>
              <a:ext uri="{FF2B5EF4-FFF2-40B4-BE49-F238E27FC236}">
                <a16:creationId xmlns:a16="http://schemas.microsoft.com/office/drawing/2014/main" id="{4ED420EC-32E2-4E8D-A055-C0952B558EEE}"/>
              </a:ext>
            </a:extLst>
          </p:cNvPr>
          <p:cNvSpPr>
            <a:spLocks noGrp="1" noChangeArrowheads="1"/>
          </p:cNvSpPr>
          <p:nvPr>
            <p:ph idx="1"/>
          </p:nvPr>
        </p:nvSpPr>
        <p:spPr>
          <a:xfrm>
            <a:off x="780070" y="474471"/>
            <a:ext cx="8307371" cy="6558719"/>
          </a:xfrm>
        </p:spPr>
        <p:txBody>
          <a:bodyPr wrap="square">
            <a:spAutoFit/>
          </a:bodyPr>
          <a:lstStyle/>
          <a:p>
            <a:pPr marL="457200" indent="-457200">
              <a:spcBef>
                <a:spcPts val="0"/>
              </a:spcBef>
              <a:spcAft>
                <a:spcPts val="0"/>
              </a:spcAft>
              <a:buNone/>
            </a:pPr>
            <a:r>
              <a:rPr lang="en-US" altLang="en-US" sz="3600" b="1" dirty="0"/>
              <a:t>Five great truths of inspiration taught:</a:t>
            </a:r>
            <a:br>
              <a:rPr lang="en-US" altLang="en-US" sz="3600" b="1" dirty="0"/>
            </a:br>
            <a:r>
              <a:rPr lang="en-US" altLang="en-US" sz="3600" b="1" dirty="0"/>
              <a:t> 1 Timothy 2:16-17</a:t>
            </a:r>
          </a:p>
          <a:p>
            <a:pPr marL="457200" indent="-457200">
              <a:spcBef>
                <a:spcPts val="0"/>
              </a:spcBef>
              <a:spcAft>
                <a:spcPts val="0"/>
              </a:spcAft>
            </a:pPr>
            <a:r>
              <a:rPr lang="en-US" altLang="en-US" sz="2800" dirty="0"/>
              <a:t>The verbal inspiration of the Bible,</a:t>
            </a:r>
            <a:r>
              <a:rPr lang="en-US" altLang="en-US" sz="2800" i="1" dirty="0"/>
              <a:t> “all”</a:t>
            </a:r>
            <a:r>
              <a:rPr lang="en-US" altLang="en-US" sz="2800" dirty="0"/>
              <a:t> or </a:t>
            </a:r>
            <a:r>
              <a:rPr lang="en-US" altLang="en-US" sz="2800" i="1" dirty="0"/>
              <a:t>“every”</a:t>
            </a:r>
            <a:r>
              <a:rPr lang="en-US" altLang="en-US" sz="2800" dirty="0"/>
              <a:t> (ASV);</a:t>
            </a:r>
          </a:p>
          <a:p>
            <a:pPr marL="457200" indent="-457200">
              <a:spcBef>
                <a:spcPts val="0"/>
              </a:spcBef>
              <a:spcAft>
                <a:spcPts val="0"/>
              </a:spcAft>
            </a:pPr>
            <a:r>
              <a:rPr lang="en-US" altLang="en-US" sz="2800" dirty="0"/>
              <a:t>The verbal inspiration specifically of the OT, plainly implying the entire NT as well, that is, </a:t>
            </a:r>
            <a:r>
              <a:rPr lang="en-US" altLang="en-US" sz="2800" i="1" dirty="0"/>
              <a:t>“all Scripture”</a:t>
            </a:r>
            <a:r>
              <a:rPr lang="en-US" altLang="en-US" sz="2800" dirty="0"/>
              <a:t>;</a:t>
            </a:r>
          </a:p>
          <a:p>
            <a:pPr marL="457200" indent="-457200">
              <a:spcBef>
                <a:spcPts val="0"/>
              </a:spcBef>
              <a:spcAft>
                <a:spcPts val="0"/>
              </a:spcAft>
            </a:pPr>
            <a:r>
              <a:rPr lang="en-US" altLang="en-US" sz="2800" dirty="0"/>
              <a:t>The divine authorship of Scripture – </a:t>
            </a:r>
            <a:r>
              <a:rPr lang="en-US" altLang="en-US" sz="2800" i="1" dirty="0"/>
              <a:t>”inspired by God”</a:t>
            </a:r>
            <a:r>
              <a:rPr lang="en-US" altLang="en-US" sz="2800" dirty="0"/>
              <a:t> (“God-breathed”);</a:t>
            </a:r>
          </a:p>
          <a:p>
            <a:pPr marL="457200" indent="-457200">
              <a:spcBef>
                <a:spcPts val="0"/>
              </a:spcBef>
              <a:spcAft>
                <a:spcPts val="0"/>
              </a:spcAft>
            </a:pPr>
            <a:r>
              <a:rPr lang="en-US" altLang="en-US" sz="2800" dirty="0"/>
              <a:t>The supreme value of all Scripture to the spiritual life, </a:t>
            </a:r>
            <a:r>
              <a:rPr lang="en-US" altLang="en-US" sz="2800" i="1" dirty="0"/>
              <a:t>“profitable for teaching, for reproof, for correction, for instruction which is in righteousness”</a:t>
            </a:r>
            <a:r>
              <a:rPr lang="en-US" altLang="en-US" sz="2800" dirty="0"/>
              <a:t>;</a:t>
            </a:r>
          </a:p>
          <a:p>
            <a:pPr marL="457200" indent="-457200">
              <a:spcBef>
                <a:spcPts val="0"/>
              </a:spcBef>
              <a:spcAft>
                <a:spcPts val="0"/>
              </a:spcAft>
            </a:pPr>
            <a:r>
              <a:rPr lang="en-US" altLang="en-US" sz="2800" dirty="0"/>
              <a:t>The holy purpose of Scripture, </a:t>
            </a:r>
            <a:r>
              <a:rPr lang="en-US" altLang="en-US" sz="2800" i="1" dirty="0"/>
              <a:t>“that the man of God may be complete, furnished completely for every good work.”</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E91454D3-7E35-44F5-9ED3-35E340175CCC}"/>
              </a:ext>
            </a:extLst>
          </p:cNvPr>
          <p:cNvSpPr>
            <a:spLocks noGrp="1" noRot="1" noChangeArrowheads="1"/>
          </p:cNvSpPr>
          <p:nvPr>
            <p:ph type="title"/>
          </p:nvPr>
        </p:nvSpPr>
        <p:spPr>
          <a:xfrm>
            <a:off x="990602" y="151517"/>
            <a:ext cx="7704667" cy="707886"/>
          </a:xfrm>
        </p:spPr>
        <p:txBody>
          <a:bodyPr>
            <a:spAutoFit/>
          </a:bodyPr>
          <a:lstStyle/>
          <a:p>
            <a:r>
              <a:rPr lang="en-US" altLang="en-US" b="0" dirty="0">
                <a:effectLst/>
              </a:rPr>
              <a:t>The Nature of Inspiration</a:t>
            </a:r>
            <a:endParaRPr lang="en-US" altLang="en-US" dirty="0">
              <a:effectLst/>
            </a:endParaRPr>
          </a:p>
        </p:txBody>
      </p:sp>
      <p:sp>
        <p:nvSpPr>
          <p:cNvPr id="72707" name="Rectangle 3">
            <a:extLst>
              <a:ext uri="{FF2B5EF4-FFF2-40B4-BE49-F238E27FC236}">
                <a16:creationId xmlns:a16="http://schemas.microsoft.com/office/drawing/2014/main" id="{53069275-F8AF-4409-B2CD-72E2E460081B}"/>
              </a:ext>
            </a:extLst>
          </p:cNvPr>
          <p:cNvSpPr>
            <a:spLocks noGrp="1" noChangeArrowheads="1"/>
          </p:cNvSpPr>
          <p:nvPr>
            <p:ph idx="1"/>
          </p:nvPr>
        </p:nvSpPr>
        <p:spPr>
          <a:xfrm>
            <a:off x="838200" y="702747"/>
            <a:ext cx="8145544" cy="5597814"/>
          </a:xfrm>
        </p:spPr>
        <p:txBody>
          <a:bodyPr wrap="square">
            <a:spAutoFit/>
          </a:bodyPr>
          <a:lstStyle/>
          <a:p>
            <a:pPr>
              <a:lnSpc>
                <a:spcPct val="80000"/>
              </a:lnSpc>
              <a:buFont typeface="Wingdings" panose="05000000000000000000" pitchFamily="2" charset="2"/>
              <a:buNone/>
            </a:pPr>
            <a:r>
              <a:rPr lang="en-US" altLang="en-US" sz="2800" dirty="0"/>
              <a:t>2 Peter 1:20-21, </a:t>
            </a:r>
            <a:r>
              <a:rPr lang="en-US" altLang="en-US" sz="2800" i="1" dirty="0"/>
              <a:t>“knowing this first, that no prophecy of scripture is of private interpretation. For no prophecy ever came by the will of man: but men spake from God, being moved by the Holy Spirit.”</a:t>
            </a:r>
            <a:endParaRPr lang="en-US" altLang="en-US" sz="2800" dirty="0"/>
          </a:p>
          <a:p>
            <a:pPr>
              <a:lnSpc>
                <a:spcPct val="80000"/>
              </a:lnSpc>
              <a:buFont typeface="Wingdings" panose="05000000000000000000" pitchFamily="2" charset="2"/>
              <a:buNone/>
            </a:pPr>
            <a:r>
              <a:rPr lang="en-US" altLang="en-US" b="1" dirty="0">
                <a:effectLst/>
              </a:rPr>
              <a:t>First, it declares how it DID NOT originate</a:t>
            </a:r>
            <a:r>
              <a:rPr lang="en-US" altLang="en-US" sz="2800" b="1" dirty="0"/>
              <a:t> </a:t>
            </a:r>
            <a:r>
              <a:rPr lang="en-US" altLang="en-US" sz="2800" dirty="0"/>
              <a:t>– it is not </a:t>
            </a:r>
            <a:r>
              <a:rPr lang="en-US" altLang="en-US" sz="2800" i="1" dirty="0"/>
              <a:t>“a matter of one’s own interpretation,”</a:t>
            </a:r>
            <a:r>
              <a:rPr lang="en-US" altLang="en-US" sz="2800" dirty="0"/>
              <a:t> that is, it is not the result of human research nor the product of the writer’s own thought. It did not come into being by the will of man. Man did not propose to write it, decide its subject matter, or outline its arrangement.</a:t>
            </a:r>
          </a:p>
          <a:p>
            <a:pPr>
              <a:lnSpc>
                <a:spcPct val="80000"/>
              </a:lnSpc>
              <a:buFont typeface="Wingdings" panose="05000000000000000000" pitchFamily="2" charset="2"/>
              <a:buNone/>
            </a:pPr>
            <a:r>
              <a:rPr lang="en-US" altLang="en-US" b="1" dirty="0">
                <a:effectLst/>
              </a:rPr>
              <a:t>Second, this passage tells how the Scriptures DID originate.</a:t>
            </a:r>
            <a:r>
              <a:rPr lang="en-US" altLang="en-US" sz="2800" b="1" i="1" dirty="0"/>
              <a:t> </a:t>
            </a:r>
            <a:r>
              <a:rPr lang="en-US" altLang="en-US" sz="2800" i="1" dirty="0"/>
              <a:t>“Men,”</a:t>
            </a:r>
            <a:r>
              <a:rPr lang="en-US" altLang="en-US" sz="2800" dirty="0"/>
              <a:t> that is, certain divinely selected men, </a:t>
            </a:r>
            <a:r>
              <a:rPr lang="en-US" altLang="en-US" sz="2800" i="1" dirty="0"/>
              <a:t>“spoke from God,”</a:t>
            </a:r>
            <a:r>
              <a:rPr lang="en-US" altLang="en-US" sz="2800" dirty="0"/>
              <a:t> the source. These inspired men were borne, or carried along, by the Holy Spirit, the message being His, not theirs.</a:t>
            </a:r>
            <a:endParaRPr lang="en-US"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B6F1B416-FD15-4D68-92D3-0FA7515275EC}"/>
              </a:ext>
            </a:extLst>
          </p:cNvPr>
          <p:cNvSpPr>
            <a:spLocks noGrp="1" noRot="1" noChangeArrowheads="1"/>
          </p:cNvSpPr>
          <p:nvPr>
            <p:ph type="title"/>
          </p:nvPr>
        </p:nvSpPr>
        <p:spPr>
          <a:xfrm>
            <a:off x="982135" y="78679"/>
            <a:ext cx="7704667" cy="1323439"/>
          </a:xfrm>
        </p:spPr>
        <p:txBody>
          <a:bodyPr>
            <a:spAutoFit/>
          </a:bodyPr>
          <a:lstStyle/>
          <a:p>
            <a:r>
              <a:rPr lang="en-US" altLang="en-US" dirty="0"/>
              <a:t>Evidences of Inspiration</a:t>
            </a:r>
            <a:br>
              <a:rPr lang="en-US" altLang="en-US" dirty="0"/>
            </a:br>
            <a:r>
              <a:rPr lang="en-US" altLang="en-US" dirty="0"/>
              <a:t>The Unusual style of the Scriptures</a:t>
            </a:r>
          </a:p>
        </p:txBody>
      </p:sp>
      <p:sp>
        <p:nvSpPr>
          <p:cNvPr id="73731" name="Rectangle 3">
            <a:extLst>
              <a:ext uri="{FF2B5EF4-FFF2-40B4-BE49-F238E27FC236}">
                <a16:creationId xmlns:a16="http://schemas.microsoft.com/office/drawing/2014/main" id="{CAABE74A-30CD-45ED-AA96-0E343880DAED}"/>
              </a:ext>
            </a:extLst>
          </p:cNvPr>
          <p:cNvSpPr>
            <a:spLocks noGrp="1" noChangeArrowheads="1"/>
          </p:cNvSpPr>
          <p:nvPr>
            <p:ph idx="1"/>
          </p:nvPr>
        </p:nvSpPr>
        <p:spPr>
          <a:xfrm>
            <a:off x="1066800" y="1640232"/>
            <a:ext cx="8077200" cy="48320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ts val="0"/>
              </a:spcBef>
              <a:spcAft>
                <a:spcPts val="0"/>
              </a:spcAft>
              <a:buFont typeface="Wingdings" panose="05000000000000000000" pitchFamily="2" charset="2"/>
              <a:buNone/>
            </a:pPr>
            <a:r>
              <a:rPr lang="en-US" altLang="en-US" sz="2800" b="1" dirty="0"/>
              <a:t>The brevity of entire books.</a:t>
            </a:r>
            <a:endParaRPr lang="en-US" altLang="en-US" sz="2800" dirty="0"/>
          </a:p>
          <a:p>
            <a:pPr>
              <a:spcBef>
                <a:spcPts val="0"/>
              </a:spcBef>
              <a:spcAft>
                <a:spcPts val="0"/>
              </a:spcAft>
              <a:buFont typeface="Wingdings" panose="05000000000000000000" pitchFamily="2" charset="2"/>
              <a:buNone/>
            </a:pPr>
            <a:r>
              <a:rPr lang="en-US" altLang="en-US" sz="2800" dirty="0"/>
              <a:t>a.	The book of Genesis has only fifty chapters, yet it tells of the origin of the world and all that is in it.</a:t>
            </a:r>
          </a:p>
          <a:p>
            <a:pPr>
              <a:spcBef>
                <a:spcPts val="0"/>
              </a:spcBef>
              <a:spcAft>
                <a:spcPts val="0"/>
              </a:spcAft>
              <a:buFont typeface="Wingdings" panose="05000000000000000000" pitchFamily="2" charset="2"/>
              <a:buNone/>
            </a:pPr>
            <a:r>
              <a:rPr lang="en-US" altLang="en-US" sz="2800" dirty="0"/>
              <a:t>b.	The first 2,500 years of man’s history on earth is covered in these same chapters.</a:t>
            </a:r>
          </a:p>
          <a:p>
            <a:pPr>
              <a:spcBef>
                <a:spcPts val="0"/>
              </a:spcBef>
              <a:spcAft>
                <a:spcPts val="0"/>
              </a:spcAft>
              <a:buFont typeface="Wingdings" panose="05000000000000000000" pitchFamily="2" charset="2"/>
              <a:buNone/>
            </a:pPr>
            <a:r>
              <a:rPr lang="en-US" altLang="en-US" sz="2800" dirty="0"/>
              <a:t>c.	The first 34 verses tell of the creation of the material universe, the plant world, the animal world, and man.</a:t>
            </a:r>
          </a:p>
          <a:p>
            <a:pPr>
              <a:spcBef>
                <a:spcPts val="0"/>
              </a:spcBef>
              <a:spcAft>
                <a:spcPts val="0"/>
              </a:spcAft>
              <a:buFont typeface="Wingdings" panose="05000000000000000000" pitchFamily="2" charset="2"/>
              <a:buNone/>
            </a:pPr>
            <a:r>
              <a:rPr lang="en-US" altLang="en-US" sz="2800" dirty="0"/>
              <a:t>d.	To relate the life of Christ, Matthew used 28 chapters, Mark used 16, Luke used 24, and John used 21.</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a:extLst>
              <a:ext uri="{FF2B5EF4-FFF2-40B4-BE49-F238E27FC236}">
                <a16:creationId xmlns:a16="http://schemas.microsoft.com/office/drawing/2014/main" id="{D23C1C0D-2A38-4EAE-8E2E-D4759B9857B4}"/>
              </a:ext>
            </a:extLst>
          </p:cNvPr>
          <p:cNvSpPr>
            <a:spLocks noGrp="1" noChangeArrowheads="1"/>
          </p:cNvSpPr>
          <p:nvPr>
            <p:ph idx="1"/>
          </p:nvPr>
        </p:nvSpPr>
        <p:spPr>
          <a:xfrm>
            <a:off x="829557" y="1166274"/>
            <a:ext cx="8229600" cy="5632311"/>
          </a:xfrm>
        </p:spPr>
        <p:txBody>
          <a:bodyPr>
            <a:spAutoFit/>
          </a:bodyPr>
          <a:lstStyle/>
          <a:p>
            <a:pPr>
              <a:spcBef>
                <a:spcPts val="0"/>
              </a:spcBef>
              <a:spcAft>
                <a:spcPts val="0"/>
              </a:spcAft>
              <a:buFont typeface="Wingdings" panose="05000000000000000000" pitchFamily="2" charset="2"/>
              <a:buNone/>
            </a:pPr>
            <a:r>
              <a:rPr lang="en-US" altLang="en-US" sz="2800" b="1" dirty="0"/>
              <a:t>The brevity of Bible incidents.</a:t>
            </a:r>
          </a:p>
          <a:p>
            <a:pPr>
              <a:spcBef>
                <a:spcPts val="0"/>
              </a:spcBef>
              <a:spcAft>
                <a:spcPts val="0"/>
              </a:spcAft>
              <a:buFont typeface="Wingdings" panose="05000000000000000000" pitchFamily="2" charset="2"/>
              <a:buNone/>
            </a:pPr>
            <a:r>
              <a:rPr lang="en-US" altLang="en-US" sz="2800" dirty="0"/>
              <a:t>a.	Genesis 3:1-24 tells the story of man’s fall … origin of sin, suffering, sickness, death, toil, and the necessity of the coming of a Messiah.</a:t>
            </a:r>
          </a:p>
          <a:p>
            <a:pPr>
              <a:spcBef>
                <a:spcPts val="0"/>
              </a:spcBef>
              <a:spcAft>
                <a:spcPts val="0"/>
              </a:spcAft>
              <a:buFont typeface="Wingdings" panose="05000000000000000000" pitchFamily="2" charset="2"/>
              <a:buNone/>
            </a:pPr>
            <a:r>
              <a:rPr lang="en-US" altLang="en-US" sz="2800" dirty="0"/>
              <a:t>b.	The baptism of Jesus is described in Matthew 3:13-17. Mark and Luke also give brief accounts of this great event.</a:t>
            </a:r>
          </a:p>
          <a:p>
            <a:pPr>
              <a:spcBef>
                <a:spcPts val="0"/>
              </a:spcBef>
              <a:spcAft>
                <a:spcPts val="0"/>
              </a:spcAft>
              <a:buFont typeface="Wingdings" panose="05000000000000000000" pitchFamily="2" charset="2"/>
              <a:buNone/>
            </a:pPr>
            <a:r>
              <a:rPr lang="en-US" altLang="en-US" sz="2800" dirty="0"/>
              <a:t>c.	The transfiguration of Jesus is described in Matthew 17:1-8. Moses and Elijah coming back from the dead and the superiority of Christ in only eight verses.</a:t>
            </a:r>
          </a:p>
          <a:p>
            <a:pPr>
              <a:spcBef>
                <a:spcPts val="0"/>
              </a:spcBef>
              <a:spcAft>
                <a:spcPts val="0"/>
              </a:spcAft>
              <a:buFont typeface="Wingdings" panose="05000000000000000000" pitchFamily="2" charset="2"/>
              <a:buNone/>
            </a:pPr>
            <a:r>
              <a:rPr lang="en-US" altLang="en-US" sz="2800" dirty="0"/>
              <a:t>d.	The death of James the first apostle to be martyred is told in Acts 12:2. Only eleven words.</a:t>
            </a:r>
          </a:p>
          <a:p>
            <a:pPr>
              <a:spcBef>
                <a:spcPts val="0"/>
              </a:spcBef>
              <a:spcAft>
                <a:spcPts val="0"/>
              </a:spcAft>
              <a:buFont typeface="Wingdings" panose="05000000000000000000" pitchFamily="2" charset="2"/>
              <a:buNone/>
            </a:pPr>
            <a:r>
              <a:rPr lang="en-US" altLang="en-US" b="1" dirty="0"/>
              <a:t>			</a:t>
            </a:r>
            <a:r>
              <a:rPr lang="en-US" altLang="en-US" b="1" u="sng" dirty="0"/>
              <a:t>Men on their own do not write with such restraint.</a:t>
            </a:r>
          </a:p>
        </p:txBody>
      </p:sp>
      <p:sp>
        <p:nvSpPr>
          <p:cNvPr id="4" name="Rectangle 2">
            <a:extLst>
              <a:ext uri="{FF2B5EF4-FFF2-40B4-BE49-F238E27FC236}">
                <a16:creationId xmlns:a16="http://schemas.microsoft.com/office/drawing/2014/main" id="{9C2E4251-C579-4214-83EF-77C0D63AF2BA}"/>
              </a:ext>
            </a:extLst>
          </p:cNvPr>
          <p:cNvSpPr txBox="1">
            <a:spLocks noRot="1" noChangeArrowheads="1"/>
          </p:cNvSpPr>
          <p:nvPr/>
        </p:nvSpPr>
        <p:spPr>
          <a:xfrm>
            <a:off x="914400" y="4051"/>
            <a:ext cx="7704667" cy="1323439"/>
          </a:xfrm>
          <a:prstGeom prst="rect">
            <a:avLst/>
          </a:prstGeom>
          <a:effectLst/>
        </p:spPr>
        <p:txBody>
          <a:bodyPr vert="horz" lIns="91440" tIns="45720" rIns="91440" bIns="45720" rtlCol="0" anchor="ctr">
            <a:sp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dirty="0"/>
              <a:t>Evidences of Inspiration</a:t>
            </a:r>
            <a:br>
              <a:rPr lang="en-US" altLang="en-US" dirty="0"/>
            </a:br>
            <a:r>
              <a:rPr lang="en-US" altLang="en-US" dirty="0"/>
              <a:t>The Unusual style of the Scriptures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a:extLst>
              <a:ext uri="{FF2B5EF4-FFF2-40B4-BE49-F238E27FC236}">
                <a16:creationId xmlns:a16="http://schemas.microsoft.com/office/drawing/2014/main" id="{BBA8543F-74AD-4E00-BF9A-E82AF527EAE8}"/>
              </a:ext>
            </a:extLst>
          </p:cNvPr>
          <p:cNvSpPr>
            <a:spLocks noGrp="1" noChangeArrowheads="1"/>
          </p:cNvSpPr>
          <p:nvPr>
            <p:ph idx="1"/>
          </p:nvPr>
        </p:nvSpPr>
        <p:spPr>
          <a:xfrm>
            <a:off x="762000" y="1163386"/>
            <a:ext cx="8268878" cy="56938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0"/>
              </a:spcBef>
              <a:spcAft>
                <a:spcPts val="0"/>
              </a:spcAft>
              <a:buFont typeface="Wingdings" panose="05000000000000000000" pitchFamily="2" charset="2"/>
              <a:buNone/>
            </a:pPr>
            <a:r>
              <a:rPr lang="en-US" altLang="en-US" sz="2800" b="1" dirty="0"/>
              <a:t>The omissions of the Scriptures.</a:t>
            </a:r>
          </a:p>
          <a:p>
            <a:pPr marL="282575" indent="-282575">
              <a:spcBef>
                <a:spcPts val="0"/>
              </a:spcBef>
              <a:spcAft>
                <a:spcPts val="0"/>
              </a:spcAft>
              <a:buClr>
                <a:schemeClr val="tx1"/>
              </a:buClr>
              <a:buSzPct val="100000"/>
              <a:buFont typeface="Wingdings" panose="05000000000000000000" pitchFamily="2" charset="2"/>
              <a:buAutoNum type="alphaLcPeriod"/>
            </a:pPr>
            <a:r>
              <a:rPr lang="en-US" altLang="en-US" sz="2800" dirty="0"/>
              <a:t>The apostle John told of only twenty different days of the Lord’s life and ministry. The total life of Christ covered more than 12,000 days, and His active ministry more than 1,270 days, yet all of the gospel narratives together tell of events which happened on only some 34 different days in the life of Christ. Out of the 879 verses in the gospel of John, 237 pertain to one day of Jesus’ life … cf. John 20:30-31</a:t>
            </a:r>
            <a:br>
              <a:rPr lang="en-US" altLang="en-US" sz="2800" dirty="0"/>
            </a:br>
            <a:r>
              <a:rPr lang="en-US" altLang="en-US" sz="2800" dirty="0"/>
              <a:t>cf. especially John 21:25</a:t>
            </a:r>
          </a:p>
          <a:p>
            <a:pPr>
              <a:spcBef>
                <a:spcPts val="0"/>
              </a:spcBef>
              <a:spcAft>
                <a:spcPts val="0"/>
              </a:spcAft>
              <a:buFont typeface="Wingdings" panose="05000000000000000000" pitchFamily="2" charset="2"/>
              <a:buNone/>
            </a:pPr>
            <a:r>
              <a:rPr lang="en-US" altLang="en-US" sz="2800" dirty="0"/>
              <a:t>b.	The book of Acts tells of events in the lives of Peter and Paul … What about the other apostles?</a:t>
            </a:r>
          </a:p>
          <a:p>
            <a:pPr>
              <a:spcBef>
                <a:spcPts val="0"/>
              </a:spcBef>
              <a:spcAft>
                <a:spcPts val="0"/>
              </a:spcAft>
              <a:buFont typeface="Wingdings" panose="05000000000000000000" pitchFamily="2" charset="2"/>
              <a:buNone/>
            </a:pPr>
            <a:r>
              <a:rPr lang="en-US" altLang="en-US" sz="2800" dirty="0"/>
              <a:t>c.	What about the trial of Paul before Nero?</a:t>
            </a:r>
          </a:p>
        </p:txBody>
      </p:sp>
      <p:sp>
        <p:nvSpPr>
          <p:cNvPr id="6" name="Rectangle 2">
            <a:extLst>
              <a:ext uri="{FF2B5EF4-FFF2-40B4-BE49-F238E27FC236}">
                <a16:creationId xmlns:a16="http://schemas.microsoft.com/office/drawing/2014/main" id="{20661E0C-9273-460E-A70A-112738B52910}"/>
              </a:ext>
            </a:extLst>
          </p:cNvPr>
          <p:cNvSpPr txBox="1">
            <a:spLocks noRot="1" noChangeArrowheads="1"/>
          </p:cNvSpPr>
          <p:nvPr/>
        </p:nvSpPr>
        <p:spPr>
          <a:xfrm>
            <a:off x="914400" y="4051"/>
            <a:ext cx="7704667" cy="1323439"/>
          </a:xfrm>
          <a:prstGeom prst="rect">
            <a:avLst/>
          </a:prstGeom>
          <a:effectLst/>
        </p:spPr>
        <p:txBody>
          <a:bodyPr vert="horz" lIns="91440" tIns="45720" rIns="91440" bIns="45720" rtlCol="0" anchor="ctr">
            <a:sp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dirty="0"/>
              <a:t>Evidences of Inspiration</a:t>
            </a:r>
            <a:br>
              <a:rPr lang="en-US" altLang="en-US" dirty="0"/>
            </a:br>
            <a:r>
              <a:rPr lang="en-US" altLang="en-US" dirty="0"/>
              <a:t>The Unusual style of the Scriptures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EAE1E-E949-4663-BA79-5C5F4BDF8C3F}"/>
              </a:ext>
            </a:extLst>
          </p:cNvPr>
          <p:cNvSpPr>
            <a:spLocks noGrp="1"/>
          </p:cNvSpPr>
          <p:nvPr>
            <p:ph type="title"/>
          </p:nvPr>
        </p:nvSpPr>
        <p:spPr>
          <a:xfrm>
            <a:off x="982133" y="1093858"/>
            <a:ext cx="7704667" cy="707886"/>
          </a:xfrm>
        </p:spPr>
        <p:txBody>
          <a:bodyPr>
            <a:spAutoFit/>
          </a:bodyPr>
          <a:lstStyle/>
          <a:p>
            <a:r>
              <a:rPr lang="en-US" dirty="0"/>
              <a:t>What Is Inspiration?</a:t>
            </a:r>
          </a:p>
        </p:txBody>
      </p:sp>
      <p:sp>
        <p:nvSpPr>
          <p:cNvPr id="3" name="Content Placeholder 2">
            <a:extLst>
              <a:ext uri="{FF2B5EF4-FFF2-40B4-BE49-F238E27FC236}">
                <a16:creationId xmlns:a16="http://schemas.microsoft.com/office/drawing/2014/main" id="{BD5B7DAF-0CCA-4E15-831C-11C329A6F909}"/>
              </a:ext>
            </a:extLst>
          </p:cNvPr>
          <p:cNvSpPr>
            <a:spLocks noGrp="1"/>
          </p:cNvSpPr>
          <p:nvPr>
            <p:ph idx="1"/>
          </p:nvPr>
        </p:nvSpPr>
        <p:spPr>
          <a:xfrm>
            <a:off x="982133" y="3271579"/>
            <a:ext cx="7704667" cy="2123658"/>
          </a:xfrm>
        </p:spPr>
        <p:txBody>
          <a:bodyPr>
            <a:spAutoFit/>
          </a:bodyPr>
          <a:lstStyle/>
          <a:p>
            <a:r>
              <a:rPr lang="en-US" sz="2800" b="1" dirty="0"/>
              <a:t>Inspiration</a:t>
            </a:r>
            <a:r>
              <a:rPr lang="en-US" sz="2800" dirty="0"/>
              <a:t> is: “A supernatural influence exerted on the sacred writers by the Spirit of God, by virtue of which their writings are given Divine trustworthiness” </a:t>
            </a:r>
            <a:r>
              <a:rPr lang="en-US" sz="2000" dirty="0"/>
              <a:t>(B.B. Warfield, “Inspiration,” International Standard Bible Encyclopedia, page 1473).</a:t>
            </a:r>
            <a:endParaRPr lang="en-US" sz="3600" dirty="0"/>
          </a:p>
        </p:txBody>
      </p:sp>
    </p:spTree>
    <p:extLst>
      <p:ext uri="{BB962C8B-B14F-4D97-AF65-F5344CB8AC3E}">
        <p14:creationId xmlns:p14="http://schemas.microsoft.com/office/powerpoint/2010/main" val="1079870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a:extLst>
              <a:ext uri="{FF2B5EF4-FFF2-40B4-BE49-F238E27FC236}">
                <a16:creationId xmlns:a16="http://schemas.microsoft.com/office/drawing/2014/main" id="{5B9931D7-9BF9-401A-8013-B063D6757750}"/>
              </a:ext>
            </a:extLst>
          </p:cNvPr>
          <p:cNvSpPr>
            <a:spLocks noGrp="1" noChangeArrowheads="1"/>
          </p:cNvSpPr>
          <p:nvPr>
            <p:ph idx="1"/>
          </p:nvPr>
        </p:nvSpPr>
        <p:spPr>
          <a:xfrm>
            <a:off x="762000" y="1335338"/>
            <a:ext cx="8153400" cy="4785926"/>
          </a:xfrm>
        </p:spPr>
        <p:txBody>
          <a:bodyPr>
            <a:spAutoFit/>
          </a:bodyPr>
          <a:lstStyle/>
          <a:p>
            <a:pPr>
              <a:buFont typeface="Wingdings" panose="05000000000000000000" pitchFamily="2" charset="2"/>
              <a:buNone/>
            </a:pPr>
            <a:r>
              <a:rPr lang="en-US" altLang="en-US" sz="2800" b="1" dirty="0"/>
              <a:t>The impartiality of the Scriptures.</a:t>
            </a:r>
            <a:endParaRPr lang="en-US" altLang="en-US" sz="2800" dirty="0"/>
          </a:p>
          <a:p>
            <a:pPr>
              <a:buFont typeface="Wingdings" panose="05000000000000000000" pitchFamily="2" charset="2"/>
              <a:buNone/>
            </a:pPr>
            <a:r>
              <a:rPr lang="en-US" altLang="en-US" sz="2800" dirty="0"/>
              <a:t>a.	The writers of the Bible set forth both the virtues and the follies of those of whom they wrote.</a:t>
            </a:r>
          </a:p>
          <a:p>
            <a:pPr>
              <a:buFont typeface="Wingdings" panose="05000000000000000000" pitchFamily="2" charset="2"/>
              <a:buNone/>
            </a:pPr>
            <a:r>
              <a:rPr lang="en-US" altLang="en-US" sz="2800" dirty="0"/>
              <a:t>b.	 Abraham and Sarah – Genesis 12:10-20; 20:1-12.</a:t>
            </a:r>
          </a:p>
          <a:p>
            <a:pPr>
              <a:buFont typeface="Wingdings" panose="05000000000000000000" pitchFamily="2" charset="2"/>
              <a:buNone/>
            </a:pPr>
            <a:r>
              <a:rPr lang="en-US" altLang="en-US" sz="2800" dirty="0"/>
              <a:t>c.	David – 2 Samuel 11:1-21</a:t>
            </a:r>
          </a:p>
          <a:p>
            <a:pPr>
              <a:buFont typeface="Wingdings" panose="05000000000000000000" pitchFamily="2" charset="2"/>
              <a:buNone/>
            </a:pPr>
            <a:r>
              <a:rPr lang="en-US" altLang="en-US" sz="2800" dirty="0"/>
              <a:t>d.	 James and John (Anger toward the Samaritan village – Luke 9:51-55); cf. Matthew 20:20-28.</a:t>
            </a:r>
          </a:p>
          <a:p>
            <a:pPr>
              <a:buFont typeface="Wingdings" panose="05000000000000000000" pitchFamily="2" charset="2"/>
              <a:buNone/>
            </a:pPr>
            <a:r>
              <a:rPr lang="en-US" altLang="en-US" sz="2800" dirty="0"/>
              <a:t>e.	 Peter’s denial – Matthew 26:69-75 and his hypocrisy – Galatians 2:11-14.</a:t>
            </a:r>
          </a:p>
        </p:txBody>
      </p:sp>
      <p:sp>
        <p:nvSpPr>
          <p:cNvPr id="6" name="Rectangle 2">
            <a:extLst>
              <a:ext uri="{FF2B5EF4-FFF2-40B4-BE49-F238E27FC236}">
                <a16:creationId xmlns:a16="http://schemas.microsoft.com/office/drawing/2014/main" id="{7C1962B3-A148-4736-A56A-E9909238EE08}"/>
              </a:ext>
            </a:extLst>
          </p:cNvPr>
          <p:cNvSpPr txBox="1">
            <a:spLocks noRot="1" noChangeArrowheads="1"/>
          </p:cNvSpPr>
          <p:nvPr/>
        </p:nvSpPr>
        <p:spPr>
          <a:xfrm>
            <a:off x="914400" y="4051"/>
            <a:ext cx="7704667" cy="1323439"/>
          </a:xfrm>
          <a:prstGeom prst="rect">
            <a:avLst/>
          </a:prstGeom>
          <a:effectLst/>
        </p:spPr>
        <p:txBody>
          <a:bodyPr vert="horz" lIns="91440" tIns="45720" rIns="91440" bIns="45720" rtlCol="0" anchor="ctr">
            <a:sp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dirty="0"/>
              <a:t>Evidences of Inspiration</a:t>
            </a:r>
            <a:br>
              <a:rPr lang="en-US" altLang="en-US" dirty="0"/>
            </a:br>
            <a:r>
              <a:rPr lang="en-US" altLang="en-US" dirty="0"/>
              <a:t>The Unusual style of the Scriptures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a:extLst>
              <a:ext uri="{FF2B5EF4-FFF2-40B4-BE49-F238E27FC236}">
                <a16:creationId xmlns:a16="http://schemas.microsoft.com/office/drawing/2014/main" id="{D89AFAB1-F186-4EFC-96A5-3420124A8DD1}"/>
              </a:ext>
            </a:extLst>
          </p:cNvPr>
          <p:cNvSpPr>
            <a:spLocks noGrp="1" noChangeArrowheads="1"/>
          </p:cNvSpPr>
          <p:nvPr>
            <p:ph idx="1"/>
          </p:nvPr>
        </p:nvSpPr>
        <p:spPr>
          <a:xfrm>
            <a:off x="783212" y="1232209"/>
            <a:ext cx="8229600" cy="4835170"/>
          </a:xfrm>
        </p:spPr>
        <p:txBody>
          <a:bodyPr>
            <a:spAutoFit/>
          </a:bodyPr>
          <a:lstStyle/>
          <a:p>
            <a:pPr>
              <a:buFont typeface="Wingdings" panose="05000000000000000000" pitchFamily="2" charset="2"/>
              <a:buNone/>
            </a:pPr>
            <a:r>
              <a:rPr lang="en-US" altLang="en-US" b="1" dirty="0"/>
              <a:t>The calmness of the Scriptures.</a:t>
            </a:r>
            <a:endParaRPr lang="en-US" altLang="en-US" dirty="0"/>
          </a:p>
          <a:p>
            <a:pPr>
              <a:buFont typeface="Wingdings" panose="05000000000000000000" pitchFamily="2" charset="2"/>
              <a:buNone/>
            </a:pPr>
            <a:r>
              <a:rPr lang="en-US" altLang="en-US" dirty="0"/>
              <a:t>a.	Christ’s miracles … (1) Feeding the 5,000 – Mark 6:39-44. </a:t>
            </a:r>
            <a:br>
              <a:rPr lang="en-US" altLang="en-US" dirty="0"/>
            </a:br>
            <a:r>
              <a:rPr lang="en-US" altLang="en-US" dirty="0"/>
              <a:t>(2) Walking on the water – Mark 6:49-51. (3) Raising Lazarus – John 11:43-46.</a:t>
            </a:r>
          </a:p>
          <a:p>
            <a:pPr>
              <a:buFont typeface="Wingdings" panose="05000000000000000000" pitchFamily="2" charset="2"/>
              <a:buNone/>
            </a:pPr>
            <a:r>
              <a:rPr lang="en-US" altLang="en-US" dirty="0"/>
              <a:t>b.	Christ in Gethsemane told without anger.</a:t>
            </a:r>
            <a:br>
              <a:rPr lang="en-US" altLang="en-US" dirty="0"/>
            </a:br>
            <a:r>
              <a:rPr lang="en-US" altLang="en-US" dirty="0"/>
              <a:t>Matthew 26:14-16, 47-56.</a:t>
            </a:r>
          </a:p>
          <a:p>
            <a:pPr>
              <a:buFont typeface="Wingdings" panose="05000000000000000000" pitchFamily="2" charset="2"/>
              <a:buNone/>
            </a:pPr>
            <a:r>
              <a:rPr lang="en-US" altLang="en-US" dirty="0"/>
              <a:t>c.	Christ’s crucifixion is described without emotion.</a:t>
            </a:r>
            <a:br>
              <a:rPr lang="en-US" altLang="en-US" dirty="0"/>
            </a:br>
            <a:r>
              <a:rPr lang="en-US" altLang="en-US" dirty="0"/>
              <a:t>Matthew 27:33-56.</a:t>
            </a:r>
          </a:p>
          <a:p>
            <a:pPr>
              <a:buFont typeface="Wingdings" panose="05000000000000000000" pitchFamily="2" charset="2"/>
              <a:buNone/>
            </a:pPr>
            <a:r>
              <a:rPr lang="en-US" altLang="en-US" dirty="0" err="1"/>
              <a:t>d.</a:t>
            </a:r>
            <a:r>
              <a:rPr lang="en-US" altLang="en-US" dirty="0"/>
              <a:t> Christ’s resurrection is pictured without the colorful adjectives that men would normally use. John 20:11-20.</a:t>
            </a:r>
          </a:p>
          <a:p>
            <a:pPr>
              <a:buFont typeface="Wingdings" panose="05000000000000000000" pitchFamily="2" charset="2"/>
              <a:buNone/>
            </a:pPr>
            <a:r>
              <a:rPr lang="en-US" altLang="en-US" sz="2000" b="1" u="sng" dirty="0"/>
              <a:t>All this without the adjectives: </a:t>
            </a:r>
            <a:r>
              <a:rPr lang="en-US" altLang="en-US" sz="2000" b="1" i="1" u="sng" dirty="0"/>
              <a:t>amazing, unbelievable, unprecedented</a:t>
            </a:r>
            <a:r>
              <a:rPr lang="en-US" altLang="en-US" sz="2000" b="1" i="1" dirty="0"/>
              <a:t> …</a:t>
            </a:r>
            <a:endParaRPr lang="en-US" altLang="en-US" sz="2000" b="1" dirty="0"/>
          </a:p>
        </p:txBody>
      </p:sp>
      <p:sp>
        <p:nvSpPr>
          <p:cNvPr id="6" name="Rectangle 2">
            <a:extLst>
              <a:ext uri="{FF2B5EF4-FFF2-40B4-BE49-F238E27FC236}">
                <a16:creationId xmlns:a16="http://schemas.microsoft.com/office/drawing/2014/main" id="{274415DB-2706-43D5-862A-131EA41E9839}"/>
              </a:ext>
            </a:extLst>
          </p:cNvPr>
          <p:cNvSpPr txBox="1">
            <a:spLocks noRot="1" noChangeArrowheads="1"/>
          </p:cNvSpPr>
          <p:nvPr/>
        </p:nvSpPr>
        <p:spPr>
          <a:xfrm>
            <a:off x="914400" y="4051"/>
            <a:ext cx="7704667" cy="1323439"/>
          </a:xfrm>
          <a:prstGeom prst="rect">
            <a:avLst/>
          </a:prstGeom>
          <a:effectLst/>
        </p:spPr>
        <p:txBody>
          <a:bodyPr vert="horz" lIns="91440" tIns="45720" rIns="91440" bIns="45720" rtlCol="0" anchor="ctr">
            <a:sp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dirty="0"/>
              <a:t>Evidences of Inspiration</a:t>
            </a:r>
            <a:br>
              <a:rPr lang="en-US" altLang="en-US" dirty="0"/>
            </a:br>
            <a:r>
              <a:rPr lang="en-US" altLang="en-US" dirty="0"/>
              <a:t>The Unusual style of the Scriptures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14F78864-1CB4-44B9-8748-115C426F8E56}"/>
              </a:ext>
            </a:extLst>
          </p:cNvPr>
          <p:cNvSpPr>
            <a:spLocks noGrp="1" noRot="1" noChangeArrowheads="1"/>
          </p:cNvSpPr>
          <p:nvPr>
            <p:ph type="title"/>
          </p:nvPr>
        </p:nvSpPr>
        <p:spPr>
          <a:xfrm>
            <a:off x="457200" y="-90219"/>
            <a:ext cx="8229600" cy="1323439"/>
          </a:xfrm>
        </p:spPr>
        <p:txBody>
          <a:bodyPr>
            <a:spAutoFit/>
          </a:bodyPr>
          <a:lstStyle/>
          <a:p>
            <a:r>
              <a:rPr lang="en-US" altLang="en-US" dirty="0"/>
              <a:t>Evidences of Inspiration</a:t>
            </a:r>
            <a:br>
              <a:rPr lang="en-US" altLang="en-US" dirty="0"/>
            </a:br>
            <a:r>
              <a:rPr lang="en-US" altLang="en-US" dirty="0"/>
              <a:t>The Unity of the Scriptures</a:t>
            </a:r>
          </a:p>
        </p:txBody>
      </p:sp>
      <p:sp>
        <p:nvSpPr>
          <p:cNvPr id="80899" name="Rectangle 3">
            <a:extLst>
              <a:ext uri="{FF2B5EF4-FFF2-40B4-BE49-F238E27FC236}">
                <a16:creationId xmlns:a16="http://schemas.microsoft.com/office/drawing/2014/main" id="{C80CF89B-8D24-47F3-B3D0-6F68108ED5F2}"/>
              </a:ext>
            </a:extLst>
          </p:cNvPr>
          <p:cNvSpPr>
            <a:spLocks noGrp="1" noChangeArrowheads="1"/>
          </p:cNvSpPr>
          <p:nvPr>
            <p:ph idx="1"/>
          </p:nvPr>
        </p:nvSpPr>
        <p:spPr>
          <a:xfrm>
            <a:off x="969392" y="1154445"/>
            <a:ext cx="7778685" cy="5259260"/>
          </a:xfrm>
        </p:spPr>
        <p:txBody>
          <a:bodyPr wrap="square">
            <a:spAutoFit/>
          </a:bodyPr>
          <a:lstStyle/>
          <a:p>
            <a:pPr>
              <a:lnSpc>
                <a:spcPct val="80000"/>
              </a:lnSpc>
              <a:buFont typeface="Wingdings" panose="05000000000000000000" pitchFamily="2" charset="2"/>
              <a:buNone/>
            </a:pPr>
            <a:r>
              <a:rPr lang="en-US" altLang="en-US" sz="2800" dirty="0"/>
              <a:t>1.	Sixty-six books of the Bible, written by about 40 different men, over a period of nearly 1,600 years.</a:t>
            </a:r>
          </a:p>
          <a:p>
            <a:pPr>
              <a:lnSpc>
                <a:spcPct val="80000"/>
              </a:lnSpc>
              <a:buFont typeface="Wingdings" panose="05000000000000000000" pitchFamily="2" charset="2"/>
              <a:buNone/>
            </a:pPr>
            <a:r>
              <a:rPr lang="en-US" altLang="en-US" sz="2800" dirty="0"/>
              <a:t>2.	Men from different countries, speaking different languages, from different backgrounds, yet they present one central theme, without variation or contradiction.</a:t>
            </a:r>
          </a:p>
          <a:p>
            <a:pPr lvl="1">
              <a:lnSpc>
                <a:spcPct val="80000"/>
              </a:lnSpc>
              <a:buFont typeface="Wingdings" panose="05000000000000000000" pitchFamily="2" charset="2"/>
              <a:buNone/>
            </a:pPr>
            <a:r>
              <a:rPr lang="en-US" altLang="en-US" sz="2400" dirty="0"/>
              <a:t>a.	Many of these had no access to the other books of the Bible dealing with events of their own time, yet they wrote in perfect unity, each complementing what the others had written.</a:t>
            </a:r>
          </a:p>
          <a:p>
            <a:pPr lvl="1">
              <a:lnSpc>
                <a:spcPct val="80000"/>
              </a:lnSpc>
              <a:buFont typeface="Wingdings" panose="05000000000000000000" pitchFamily="2" charset="2"/>
              <a:buNone/>
            </a:pPr>
            <a:r>
              <a:rPr lang="en-US" altLang="en-US" sz="2400" dirty="0"/>
              <a:t>b.	Compare this to the writings of other religious writers … (Book of Mormon, Writings of the Watchtower, etc.)</a:t>
            </a:r>
          </a:p>
          <a:p>
            <a:pPr>
              <a:lnSpc>
                <a:spcPct val="80000"/>
              </a:lnSpc>
              <a:buFont typeface="Wingdings" panose="05000000000000000000" pitchFamily="2" charset="2"/>
              <a:buNone/>
            </a:pPr>
            <a:r>
              <a:rPr lang="en-US" altLang="en-US" sz="2800" b="1" u="sng" dirty="0"/>
              <a:t>Unguided men could not have written with this degree of unity</a:t>
            </a:r>
            <a:r>
              <a:rPr lang="en-US" altLang="en-US" sz="2800" b="1"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6A34D-B8FD-4415-B67B-0E980350A5B2}"/>
              </a:ext>
            </a:extLst>
          </p:cNvPr>
          <p:cNvSpPr>
            <a:spLocks noGrp="1"/>
          </p:cNvSpPr>
          <p:nvPr>
            <p:ph type="title"/>
          </p:nvPr>
        </p:nvSpPr>
        <p:spPr>
          <a:xfrm>
            <a:off x="982135" y="77721"/>
            <a:ext cx="7704667" cy="707886"/>
          </a:xfrm>
        </p:spPr>
        <p:txBody>
          <a:bodyPr>
            <a:spAutoFit/>
          </a:bodyPr>
          <a:lstStyle/>
          <a:p>
            <a:r>
              <a:rPr lang="en-US" dirty="0"/>
              <a:t>What Is Inspiration?</a:t>
            </a:r>
          </a:p>
        </p:txBody>
      </p:sp>
      <p:sp>
        <p:nvSpPr>
          <p:cNvPr id="3" name="Content Placeholder 2">
            <a:extLst>
              <a:ext uri="{FF2B5EF4-FFF2-40B4-BE49-F238E27FC236}">
                <a16:creationId xmlns:a16="http://schemas.microsoft.com/office/drawing/2014/main" id="{2BA47B8B-1B53-479C-AAE6-FED37B0C1C52}"/>
              </a:ext>
            </a:extLst>
          </p:cNvPr>
          <p:cNvSpPr>
            <a:spLocks noGrp="1"/>
          </p:cNvSpPr>
          <p:nvPr>
            <p:ph idx="1"/>
          </p:nvPr>
        </p:nvSpPr>
        <p:spPr>
          <a:xfrm>
            <a:off x="772998" y="973880"/>
            <a:ext cx="8294802" cy="5601533"/>
          </a:xfrm>
        </p:spPr>
        <p:txBody>
          <a:bodyPr wrap="square">
            <a:spAutoFit/>
          </a:bodyPr>
          <a:lstStyle/>
          <a:p>
            <a:pPr marL="0" indent="0">
              <a:spcBef>
                <a:spcPts val="0"/>
              </a:spcBef>
              <a:spcAft>
                <a:spcPts val="0"/>
              </a:spcAft>
              <a:buNone/>
            </a:pPr>
            <a:r>
              <a:rPr lang="en-US" sz="2800" dirty="0"/>
              <a:t>In defining scriptural inspiration three factors must be kept in mind:</a:t>
            </a:r>
          </a:p>
          <a:p>
            <a:pPr marL="0" indent="0">
              <a:spcBef>
                <a:spcPts val="0"/>
              </a:spcBef>
              <a:spcAft>
                <a:spcPts val="0"/>
              </a:spcAft>
              <a:buNone/>
            </a:pPr>
            <a:r>
              <a:rPr lang="en-US" sz="2800" dirty="0"/>
              <a:t>(1)	First, the primary </a:t>
            </a:r>
            <a:r>
              <a:rPr lang="en-US" sz="2800" b="1" dirty="0"/>
              <a:t>Cause</a:t>
            </a:r>
            <a:r>
              <a:rPr lang="en-US" sz="2800" dirty="0"/>
              <a:t>, the</a:t>
            </a:r>
            <a:r>
              <a:rPr lang="en-US" sz="2800" b="1" dirty="0"/>
              <a:t> Holy Spirit</a:t>
            </a:r>
            <a:r>
              <a:rPr lang="en-US" sz="2800" dirty="0"/>
              <a:t>, who acts upon man; cf. John 16:12-13; Matthew 10:19-20; Mark 13:11; Luke 12:12; cf. 2 Peter 1:20-21</a:t>
            </a:r>
          </a:p>
          <a:p>
            <a:pPr marL="0" indent="0">
              <a:spcBef>
                <a:spcPts val="0"/>
              </a:spcBef>
              <a:spcAft>
                <a:spcPts val="0"/>
              </a:spcAft>
              <a:buNone/>
            </a:pPr>
            <a:r>
              <a:rPr lang="en-US" sz="2800" dirty="0"/>
              <a:t>(2)	Second, the </a:t>
            </a:r>
            <a:r>
              <a:rPr lang="en-US" sz="2800" b="1" dirty="0"/>
              <a:t>Subject</a:t>
            </a:r>
            <a:r>
              <a:rPr lang="en-US" sz="2800" dirty="0"/>
              <a:t> of inspiration,</a:t>
            </a:r>
            <a:r>
              <a:rPr lang="en-US" sz="2800" b="1" dirty="0"/>
              <a:t> man</a:t>
            </a:r>
            <a:r>
              <a:rPr lang="en-US" sz="2800" dirty="0"/>
              <a:t>, the agent upon whom the Holy Spirit acts directly; </a:t>
            </a:r>
            <a:br>
              <a:rPr lang="en-US" sz="2800" dirty="0"/>
            </a:br>
            <a:r>
              <a:rPr lang="en-US" sz="2800" dirty="0"/>
              <a:t>cf. 2 Peter 1:20-21; 1 Corinthians 2:12-13</a:t>
            </a:r>
          </a:p>
          <a:p>
            <a:pPr marL="0" indent="0">
              <a:spcBef>
                <a:spcPts val="0"/>
              </a:spcBef>
              <a:spcAft>
                <a:spcPts val="0"/>
              </a:spcAft>
              <a:buNone/>
            </a:pPr>
            <a:r>
              <a:rPr lang="en-US" sz="2800" dirty="0"/>
              <a:t>(3)	Third, the </a:t>
            </a:r>
            <a:r>
              <a:rPr lang="en-US" sz="2800" b="1" dirty="0"/>
              <a:t>Result</a:t>
            </a:r>
            <a:r>
              <a:rPr lang="en-US" sz="2800" dirty="0"/>
              <a:t> of inspiration, </a:t>
            </a:r>
            <a:r>
              <a:rPr lang="en-US" sz="2800" b="1" dirty="0"/>
              <a:t>a written revelation</a:t>
            </a:r>
            <a:r>
              <a:rPr lang="en-US" sz="2800" dirty="0"/>
              <a:t>, given once for all, thoroughly accredited and tested by miracle and fulfilled prophecy,</a:t>
            </a:r>
            <a:br>
              <a:rPr lang="en-US" sz="2800" dirty="0"/>
            </a:br>
            <a:r>
              <a:rPr lang="en-US" sz="2800" dirty="0"/>
              <a:t>cf. Ephesians 3:3ff; Hebrews 2:2-3 </a:t>
            </a:r>
            <a:r>
              <a:rPr lang="en-US" sz="2200" dirty="0"/>
              <a:t>(cf. J. E. </a:t>
            </a:r>
            <a:r>
              <a:rPr lang="en-US" sz="2200" dirty="0" err="1"/>
              <a:t>Steinmueller</a:t>
            </a:r>
            <a:r>
              <a:rPr lang="en-US" sz="2200" dirty="0"/>
              <a:t>, Companion to Scripture Studies [1941], 1:5, 14).</a:t>
            </a:r>
            <a:endParaRPr lang="en-US" sz="2800" dirty="0"/>
          </a:p>
        </p:txBody>
      </p:sp>
    </p:spTree>
    <p:extLst>
      <p:ext uri="{BB962C8B-B14F-4D97-AF65-F5344CB8AC3E}">
        <p14:creationId xmlns:p14="http://schemas.microsoft.com/office/powerpoint/2010/main" val="3153014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D517AA0-B3A8-4AE9-93F6-3D775FEC8DE6}"/>
              </a:ext>
            </a:extLst>
          </p:cNvPr>
          <p:cNvSpPr>
            <a:spLocks noGrp="1" noRot="1" noChangeArrowheads="1"/>
          </p:cNvSpPr>
          <p:nvPr>
            <p:ph type="title"/>
          </p:nvPr>
        </p:nvSpPr>
        <p:spPr>
          <a:xfrm>
            <a:off x="982135" y="611257"/>
            <a:ext cx="7704667" cy="707886"/>
          </a:xfrm>
        </p:spPr>
        <p:txBody>
          <a:bodyPr>
            <a:spAutoFit/>
          </a:bodyPr>
          <a:lstStyle/>
          <a:p>
            <a:r>
              <a:rPr lang="en-US" altLang="en-US" dirty="0"/>
              <a:t>THE INSPIRATION OF THE BIBLE</a:t>
            </a:r>
          </a:p>
        </p:txBody>
      </p:sp>
      <p:sp>
        <p:nvSpPr>
          <p:cNvPr id="3075" name="Rectangle 3">
            <a:extLst>
              <a:ext uri="{FF2B5EF4-FFF2-40B4-BE49-F238E27FC236}">
                <a16:creationId xmlns:a16="http://schemas.microsoft.com/office/drawing/2014/main" id="{BF8072B8-C63B-4923-A2EB-0780E1471119}"/>
              </a:ext>
            </a:extLst>
          </p:cNvPr>
          <p:cNvSpPr>
            <a:spLocks noGrp="1" noChangeArrowheads="1"/>
          </p:cNvSpPr>
          <p:nvPr>
            <p:ph idx="1"/>
          </p:nvPr>
        </p:nvSpPr>
        <p:spPr>
          <a:xfrm>
            <a:off x="565608" y="1668154"/>
            <a:ext cx="8550113" cy="3090077"/>
          </a:xfrm>
        </p:spPr>
        <p:txBody>
          <a:bodyPr wrap="square">
            <a:spAutoFit/>
          </a:bodyPr>
          <a:lstStyle/>
          <a:p>
            <a:pPr>
              <a:buFont typeface="Wingdings" panose="05000000000000000000" pitchFamily="2" charset="2"/>
              <a:buNone/>
            </a:pPr>
            <a:r>
              <a:rPr lang="en-US" altLang="en-US" sz="2800" b="1" dirty="0"/>
              <a:t>The claim of inspiration.</a:t>
            </a:r>
            <a:endParaRPr lang="en-US" altLang="en-US" sz="2800" dirty="0"/>
          </a:p>
          <a:p>
            <a:pPr marL="0" indent="0">
              <a:buNone/>
            </a:pPr>
            <a:endParaRPr lang="en-US" altLang="en-US" dirty="0"/>
          </a:p>
          <a:p>
            <a:r>
              <a:rPr lang="en-US" altLang="en-US" sz="4000" b="1" i="1" dirty="0"/>
              <a:t>John 14:26; 16:13; 1 Corinthians 14:37</a:t>
            </a:r>
            <a:br>
              <a:rPr lang="en-US" altLang="en-US" sz="4000" b="1" i="1" dirty="0"/>
            </a:br>
            <a:r>
              <a:rPr lang="en-US" altLang="en-US" sz="4000" b="1" i="1" dirty="0"/>
              <a:t>Galatians 1:12; Ephesians 3:1-5; </a:t>
            </a:r>
            <a:br>
              <a:rPr lang="en-US" altLang="en-US" sz="4000" b="1" i="1" dirty="0"/>
            </a:br>
            <a:r>
              <a:rPr lang="en-US" altLang="en-US" sz="4000" b="1" i="1" dirty="0"/>
              <a:t>1 Thessalonians 2:13; Revelation 1:1-2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0CD1536-CFE4-4EE1-BD9B-1542FD67FE94}"/>
              </a:ext>
            </a:extLst>
          </p:cNvPr>
          <p:cNvSpPr>
            <a:spLocks noGrp="1" noRot="1" noChangeArrowheads="1"/>
          </p:cNvSpPr>
          <p:nvPr>
            <p:ph type="title"/>
          </p:nvPr>
        </p:nvSpPr>
        <p:spPr>
          <a:xfrm>
            <a:off x="982133" y="1093858"/>
            <a:ext cx="7704667" cy="707886"/>
          </a:xfrm>
        </p:spPr>
        <p:txBody>
          <a:bodyPr>
            <a:spAutoFit/>
          </a:bodyPr>
          <a:lstStyle/>
          <a:p>
            <a:r>
              <a:rPr lang="en-US" altLang="en-US" dirty="0"/>
              <a:t>THE INSPIRATION OF THE BIBLE</a:t>
            </a:r>
          </a:p>
        </p:txBody>
      </p:sp>
      <p:sp>
        <p:nvSpPr>
          <p:cNvPr id="4099" name="Rectangle 3">
            <a:extLst>
              <a:ext uri="{FF2B5EF4-FFF2-40B4-BE49-F238E27FC236}">
                <a16:creationId xmlns:a16="http://schemas.microsoft.com/office/drawing/2014/main" id="{CDFB61A8-1B83-4558-9058-09AFC0FEECFA}"/>
              </a:ext>
            </a:extLst>
          </p:cNvPr>
          <p:cNvSpPr>
            <a:spLocks noGrp="1" noChangeArrowheads="1"/>
          </p:cNvSpPr>
          <p:nvPr>
            <p:ph idx="1"/>
          </p:nvPr>
        </p:nvSpPr>
        <p:spPr>
          <a:xfrm>
            <a:off x="678731" y="2001189"/>
            <a:ext cx="8389856" cy="3985706"/>
          </a:xfrm>
        </p:spPr>
        <p:txBody>
          <a:bodyPr wrap="square">
            <a:spAutoFit/>
          </a:bodyPr>
          <a:lstStyle/>
          <a:p>
            <a:pPr>
              <a:buFont typeface="Wingdings" panose="05000000000000000000" pitchFamily="2" charset="2"/>
              <a:buNone/>
            </a:pPr>
            <a:r>
              <a:rPr lang="en-US" altLang="en-US" sz="4000" b="1" i="1" dirty="0"/>
              <a:t>Bible writers claimed to be speaking the word of God.</a:t>
            </a:r>
            <a:endParaRPr lang="en-US" altLang="en-US" sz="4000" dirty="0"/>
          </a:p>
          <a:p>
            <a:pPr>
              <a:buFont typeface="Wingdings" panose="05000000000000000000" pitchFamily="2" charset="2"/>
              <a:buNone/>
            </a:pPr>
            <a:r>
              <a:rPr lang="en-US" altLang="en-US" sz="4000" i="1" dirty="0"/>
              <a:t>“Thus saith the Lord”</a:t>
            </a:r>
            <a:r>
              <a:rPr lang="en-US" altLang="en-US" sz="4000" dirty="0"/>
              <a:t> or equivalent occurs over 2,000 times in the Old Testament alone. </a:t>
            </a:r>
            <a:r>
              <a:rPr lang="en-US" altLang="en-US" sz="4000" b="1" i="1" dirty="0"/>
              <a:t>Isaiah 1:1-2; Jeremiah 10:1-2; Ezekiel 1:3</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E4BFBE1A-57CB-4A54-9F24-EF80D555B528}"/>
              </a:ext>
            </a:extLst>
          </p:cNvPr>
          <p:cNvSpPr>
            <a:spLocks noGrp="1" noRot="1" noChangeArrowheads="1"/>
          </p:cNvSpPr>
          <p:nvPr>
            <p:ph type="title"/>
          </p:nvPr>
        </p:nvSpPr>
        <p:spPr>
          <a:xfrm>
            <a:off x="0" y="65157"/>
            <a:ext cx="9144000" cy="707886"/>
          </a:xfrm>
        </p:spPr>
        <p:txBody>
          <a:bodyPr>
            <a:spAutoFit/>
          </a:bodyPr>
          <a:lstStyle/>
          <a:p>
            <a:r>
              <a:rPr lang="en-US" altLang="en-US" b="0" dirty="0"/>
              <a:t>THE INSPIRATION OF THE BIBLE</a:t>
            </a:r>
          </a:p>
        </p:txBody>
      </p:sp>
      <p:sp>
        <p:nvSpPr>
          <p:cNvPr id="5123" name="Rectangle 3">
            <a:extLst>
              <a:ext uri="{FF2B5EF4-FFF2-40B4-BE49-F238E27FC236}">
                <a16:creationId xmlns:a16="http://schemas.microsoft.com/office/drawing/2014/main" id="{03FD01AE-BBB5-4C71-9DB8-FAA2BB2EE85F}"/>
              </a:ext>
            </a:extLst>
          </p:cNvPr>
          <p:cNvSpPr>
            <a:spLocks noGrp="1" noChangeArrowheads="1"/>
          </p:cNvSpPr>
          <p:nvPr>
            <p:ph idx="1"/>
          </p:nvPr>
        </p:nvSpPr>
        <p:spPr>
          <a:xfrm>
            <a:off x="857838" y="653678"/>
            <a:ext cx="8229600" cy="6087179"/>
          </a:xfrm>
        </p:spPr>
        <p:txBody>
          <a:bodyPr>
            <a:spAutoFit/>
          </a:bodyPr>
          <a:lstStyle/>
          <a:p>
            <a:pPr>
              <a:lnSpc>
                <a:spcPct val="80000"/>
              </a:lnSpc>
              <a:buFont typeface="Wingdings" panose="05000000000000000000" pitchFamily="2" charset="2"/>
              <a:buNone/>
            </a:pPr>
            <a:r>
              <a:rPr lang="en-US" altLang="en-US" sz="2800" b="1" i="1" dirty="0"/>
              <a:t>The Bible is verbally inspired.</a:t>
            </a:r>
            <a:r>
              <a:rPr lang="en-US" altLang="en-US" sz="2800" dirty="0"/>
              <a:t> </a:t>
            </a:r>
          </a:p>
          <a:p>
            <a:pPr>
              <a:lnSpc>
                <a:spcPct val="80000"/>
              </a:lnSpc>
              <a:buFont typeface="Wingdings" panose="05000000000000000000" pitchFamily="2" charset="2"/>
              <a:buNone/>
            </a:pPr>
            <a:r>
              <a:rPr lang="en-US" altLang="en-US" sz="2800" b="1" i="1" dirty="0"/>
              <a:t>-1 Corinthians 2:10-13</a:t>
            </a:r>
            <a:r>
              <a:rPr lang="en-US" altLang="en-US" sz="2800" dirty="0"/>
              <a:t> – The apostles spoke the things of God using words which the Spirit of God (the Holy Spirit) taught them to use.</a:t>
            </a:r>
          </a:p>
          <a:p>
            <a:pPr>
              <a:lnSpc>
                <a:spcPct val="80000"/>
              </a:lnSpc>
              <a:buFont typeface="Wingdings" panose="05000000000000000000" pitchFamily="2" charset="2"/>
              <a:buNone/>
            </a:pPr>
            <a:r>
              <a:rPr lang="en-US" altLang="en-US" sz="2800" b="1" i="1" dirty="0"/>
              <a:t>-2 Samuel 23:2</a:t>
            </a:r>
            <a:r>
              <a:rPr lang="en-US" altLang="en-US" sz="2800" i="1" dirty="0"/>
              <a:t> </a:t>
            </a:r>
            <a:r>
              <a:rPr lang="en-US" altLang="en-US" sz="2800" dirty="0"/>
              <a:t>– David said that </a:t>
            </a:r>
            <a:r>
              <a:rPr lang="en-US" altLang="en-US" sz="2800" i="1" dirty="0"/>
              <a:t>“the Spirit of the Lord spake by me …”</a:t>
            </a:r>
          </a:p>
          <a:p>
            <a:pPr>
              <a:lnSpc>
                <a:spcPct val="80000"/>
              </a:lnSpc>
              <a:buFont typeface="Wingdings" panose="05000000000000000000" pitchFamily="2" charset="2"/>
              <a:buNone/>
            </a:pPr>
            <a:r>
              <a:rPr lang="en-US" altLang="en-US" sz="2800" b="1" i="1" dirty="0"/>
              <a:t>-Jeremiah 1:9</a:t>
            </a:r>
            <a:r>
              <a:rPr lang="en-US" altLang="en-US" sz="2800" i="1" dirty="0"/>
              <a:t> </a:t>
            </a:r>
            <a:r>
              <a:rPr lang="en-US" altLang="en-US" sz="2800" dirty="0"/>
              <a:t>– When God appointed Jeremiah to be a prophet He put His words in Jeremiah’s mouth (not merely His ideas into Jeremiah’s mind).</a:t>
            </a:r>
          </a:p>
          <a:p>
            <a:pPr>
              <a:lnSpc>
                <a:spcPct val="80000"/>
              </a:lnSpc>
              <a:buFont typeface="Wingdings" panose="05000000000000000000" pitchFamily="2" charset="2"/>
              <a:buNone/>
            </a:pPr>
            <a:r>
              <a:rPr lang="en-US" altLang="en-US" sz="2800" b="1" i="1" dirty="0"/>
              <a:t>-Jeremiah 36:4</a:t>
            </a:r>
            <a:r>
              <a:rPr lang="en-US" altLang="en-US" sz="2800" dirty="0"/>
              <a:t> – Jeremiah dictated </a:t>
            </a:r>
            <a:r>
              <a:rPr lang="en-US" altLang="en-US" sz="2800" i="1" dirty="0"/>
              <a:t>“all the words of Jehovah” </a:t>
            </a:r>
            <a:r>
              <a:rPr lang="en-US" altLang="en-US" sz="2800" dirty="0"/>
              <a:t>which were then written upon a roll of a book.</a:t>
            </a:r>
          </a:p>
          <a:p>
            <a:pPr>
              <a:lnSpc>
                <a:spcPct val="80000"/>
              </a:lnSpc>
              <a:buFont typeface="Wingdings" panose="05000000000000000000" pitchFamily="2" charset="2"/>
              <a:buNone/>
            </a:pPr>
            <a:r>
              <a:rPr lang="en-US" altLang="en-US" sz="2800" b="1" i="1" dirty="0"/>
              <a:t>-Acts 1:16</a:t>
            </a:r>
            <a:r>
              <a:rPr lang="en-US" altLang="en-US" sz="2800" dirty="0"/>
              <a:t> – Scripture was spoken by the Holy Spirit by the mouth of God’s prophets (such as David, in this instance, cf. Matthew 22:43).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F08355A2-048F-4618-AFA2-C13FA981EDF0}"/>
              </a:ext>
            </a:extLst>
          </p:cNvPr>
          <p:cNvSpPr>
            <a:spLocks noGrp="1" noRot="1" noChangeArrowheads="1"/>
          </p:cNvSpPr>
          <p:nvPr>
            <p:ph type="title"/>
          </p:nvPr>
        </p:nvSpPr>
        <p:spPr>
          <a:xfrm>
            <a:off x="982133" y="1093858"/>
            <a:ext cx="7704667" cy="707886"/>
          </a:xfrm>
        </p:spPr>
        <p:txBody>
          <a:bodyPr>
            <a:spAutoFit/>
          </a:bodyPr>
          <a:lstStyle/>
          <a:p>
            <a:r>
              <a:rPr lang="en-US" altLang="en-US" dirty="0"/>
              <a:t>THE INSPIRATION OF THE BIBLE</a:t>
            </a:r>
          </a:p>
        </p:txBody>
      </p:sp>
      <p:sp>
        <p:nvSpPr>
          <p:cNvPr id="6147" name="Rectangle 3">
            <a:extLst>
              <a:ext uri="{FF2B5EF4-FFF2-40B4-BE49-F238E27FC236}">
                <a16:creationId xmlns:a16="http://schemas.microsoft.com/office/drawing/2014/main" id="{0C892238-44B2-47F6-9ED5-29C6FDC627F6}"/>
              </a:ext>
            </a:extLst>
          </p:cNvPr>
          <p:cNvSpPr>
            <a:spLocks noGrp="1" noChangeArrowheads="1"/>
          </p:cNvSpPr>
          <p:nvPr>
            <p:ph idx="1"/>
          </p:nvPr>
        </p:nvSpPr>
        <p:spPr>
          <a:xfrm>
            <a:off x="982133" y="3056135"/>
            <a:ext cx="7704667" cy="2554545"/>
          </a:xfrm>
        </p:spPr>
        <p:txBody>
          <a:bodyPr>
            <a:spAutoFit/>
          </a:bodyPr>
          <a:lstStyle/>
          <a:p>
            <a:pPr>
              <a:buFont typeface="Wingdings" panose="05000000000000000000" pitchFamily="2" charset="2"/>
              <a:buNone/>
            </a:pPr>
            <a:r>
              <a:rPr lang="en-US" altLang="en-US" sz="4000" b="1" i="1" dirty="0"/>
              <a:t>The process of inspiration is summed up in Zechariah 7:12:</a:t>
            </a:r>
            <a:br>
              <a:rPr lang="en-US" altLang="en-US" sz="4000" i="1" dirty="0"/>
            </a:br>
            <a:r>
              <a:rPr lang="en-US" altLang="en-US" sz="4000" i="1" dirty="0"/>
              <a:t>God sent His word &gt; By His Spirit &gt; By His prophets &gt; To His people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B298A2A4-725D-47AB-BFF6-85C0FB9E06AC}"/>
              </a:ext>
            </a:extLst>
          </p:cNvPr>
          <p:cNvSpPr>
            <a:spLocks noGrp="1" noRot="1" noChangeArrowheads="1"/>
          </p:cNvSpPr>
          <p:nvPr>
            <p:ph type="title"/>
          </p:nvPr>
        </p:nvSpPr>
        <p:spPr>
          <a:xfrm>
            <a:off x="982133" y="1093858"/>
            <a:ext cx="7704667" cy="707886"/>
          </a:xfrm>
        </p:spPr>
        <p:txBody>
          <a:bodyPr>
            <a:spAutoFit/>
          </a:bodyPr>
          <a:lstStyle/>
          <a:p>
            <a:r>
              <a:rPr lang="en-US" altLang="en-US" dirty="0"/>
              <a:t>THE INSPIRATION OF THE BIBLE</a:t>
            </a:r>
          </a:p>
        </p:txBody>
      </p:sp>
      <p:sp>
        <p:nvSpPr>
          <p:cNvPr id="7171" name="Rectangle 3">
            <a:extLst>
              <a:ext uri="{FF2B5EF4-FFF2-40B4-BE49-F238E27FC236}">
                <a16:creationId xmlns:a16="http://schemas.microsoft.com/office/drawing/2014/main" id="{2A65D182-B7DE-4A13-BF42-4CCAB1E6DB5C}"/>
              </a:ext>
            </a:extLst>
          </p:cNvPr>
          <p:cNvSpPr>
            <a:spLocks noGrp="1" noChangeArrowheads="1"/>
          </p:cNvSpPr>
          <p:nvPr>
            <p:ph idx="1"/>
          </p:nvPr>
        </p:nvSpPr>
        <p:spPr>
          <a:xfrm>
            <a:off x="982133" y="2425194"/>
            <a:ext cx="7704667" cy="3816429"/>
          </a:xfrm>
        </p:spPr>
        <p:txBody>
          <a:bodyPr>
            <a:spAutoFit/>
          </a:bodyPr>
          <a:lstStyle/>
          <a:p>
            <a:pPr>
              <a:lnSpc>
                <a:spcPct val="90000"/>
              </a:lnSpc>
            </a:pPr>
            <a:r>
              <a:rPr lang="en-US" altLang="en-US" sz="4000" b="1" i="1" dirty="0"/>
              <a:t>God’s inspired scriptures are incorruptible</a:t>
            </a:r>
            <a:r>
              <a:rPr lang="en-US" altLang="en-US" sz="4000" i="1" dirty="0"/>
              <a:t> – </a:t>
            </a:r>
            <a:r>
              <a:rPr lang="en-US" altLang="en-US" sz="4000" b="1" i="1" dirty="0"/>
              <a:t>1 Peter 1:22-25.</a:t>
            </a:r>
            <a:br>
              <a:rPr lang="en-US" altLang="en-US" sz="4000" b="1" i="1" dirty="0"/>
            </a:br>
            <a:endParaRPr lang="en-US" altLang="en-US" sz="4000" b="1" i="1" dirty="0"/>
          </a:p>
          <a:p>
            <a:pPr>
              <a:lnSpc>
                <a:spcPct val="90000"/>
              </a:lnSpc>
            </a:pPr>
            <a:r>
              <a:rPr lang="en-US" altLang="en-US" sz="4000" b="1" i="1" dirty="0"/>
              <a:t>Inspired scripture completely equips a person to do God’s will </a:t>
            </a:r>
          </a:p>
          <a:p>
            <a:pPr>
              <a:lnSpc>
                <a:spcPct val="90000"/>
              </a:lnSpc>
              <a:buFont typeface="Wingdings" panose="05000000000000000000" pitchFamily="2" charset="2"/>
              <a:buNone/>
            </a:pPr>
            <a:r>
              <a:rPr lang="en-US" altLang="en-US" sz="4000" b="1" i="1" dirty="0"/>
              <a:t>	- 2 Timothy 3:16-17.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DC718B9C-5499-413A-B782-0F0523CB7947}"/>
              </a:ext>
            </a:extLst>
          </p:cNvPr>
          <p:cNvSpPr>
            <a:spLocks noGrp="1" noRot="1" noChangeArrowheads="1"/>
          </p:cNvSpPr>
          <p:nvPr>
            <p:ph type="title"/>
          </p:nvPr>
        </p:nvSpPr>
        <p:spPr>
          <a:xfrm>
            <a:off x="982135" y="296900"/>
            <a:ext cx="7704667" cy="707886"/>
          </a:xfrm>
        </p:spPr>
        <p:txBody>
          <a:bodyPr>
            <a:spAutoFit/>
          </a:bodyPr>
          <a:lstStyle/>
          <a:p>
            <a:r>
              <a:rPr lang="en-US" altLang="en-US" dirty="0"/>
              <a:t>THE INSPIRATION OF THE BIBLE</a:t>
            </a:r>
          </a:p>
        </p:txBody>
      </p:sp>
      <p:sp>
        <p:nvSpPr>
          <p:cNvPr id="8195" name="Rectangle 3">
            <a:extLst>
              <a:ext uri="{FF2B5EF4-FFF2-40B4-BE49-F238E27FC236}">
                <a16:creationId xmlns:a16="http://schemas.microsoft.com/office/drawing/2014/main" id="{FAEA69D9-73E0-4843-9626-FBB00FF52153}"/>
              </a:ext>
            </a:extLst>
          </p:cNvPr>
          <p:cNvSpPr>
            <a:spLocks noGrp="1" noChangeArrowheads="1"/>
          </p:cNvSpPr>
          <p:nvPr>
            <p:ph idx="1"/>
          </p:nvPr>
        </p:nvSpPr>
        <p:spPr>
          <a:xfrm>
            <a:off x="685800" y="1136283"/>
            <a:ext cx="8001000" cy="5453801"/>
          </a:xfrm>
        </p:spPr>
        <p:txBody>
          <a:bodyPr>
            <a:spAutoFit/>
          </a:bodyPr>
          <a:lstStyle/>
          <a:p>
            <a:pPr>
              <a:lnSpc>
                <a:spcPct val="90000"/>
              </a:lnSpc>
            </a:pPr>
            <a:r>
              <a:rPr lang="en-US" altLang="en-US" sz="3600" b="1" i="1" dirty="0"/>
              <a:t>Scripture is the authoritative word of God</a:t>
            </a:r>
            <a:r>
              <a:rPr lang="en-US" altLang="en-US" sz="3600" i="1" dirty="0"/>
              <a:t> </a:t>
            </a:r>
            <a:r>
              <a:rPr lang="en-US" altLang="en-US" sz="3600" b="1" i="1" dirty="0"/>
              <a:t>– John 10:35; 1 Corinthians 14:37.</a:t>
            </a:r>
            <a:br>
              <a:rPr lang="en-US" altLang="en-US" sz="3600" b="1" i="1" dirty="0"/>
            </a:br>
            <a:endParaRPr lang="en-US" altLang="en-US" sz="3600" b="1" i="1" dirty="0"/>
          </a:p>
          <a:p>
            <a:pPr>
              <a:lnSpc>
                <a:spcPct val="90000"/>
              </a:lnSpc>
            </a:pPr>
            <a:r>
              <a:rPr lang="en-US" altLang="en-US" sz="3600" b="1" i="1" dirty="0"/>
              <a:t>Bible inspiration is supported by its unity and fulfilled prophecy</a:t>
            </a:r>
            <a:r>
              <a:rPr lang="en-US" altLang="en-US" sz="3600" i="1" dirty="0"/>
              <a:t> </a:t>
            </a:r>
            <a:r>
              <a:rPr lang="en-US" altLang="en-US" sz="3600" b="1" i="1" dirty="0"/>
              <a:t>–</a:t>
            </a:r>
            <a:br>
              <a:rPr lang="en-US" altLang="en-US" sz="3600" b="1" i="1" dirty="0"/>
            </a:br>
            <a:r>
              <a:rPr lang="en-US" altLang="en-US" sz="3600" b="1" i="1" dirty="0"/>
              <a:t>Isaiah 42:8-9; Deuteronomy 18:20-22;</a:t>
            </a:r>
            <a:br>
              <a:rPr lang="en-US" altLang="en-US" sz="3600" b="1" i="1" dirty="0"/>
            </a:br>
            <a:r>
              <a:rPr lang="en-US" altLang="en-US" sz="3600" b="1" i="1" dirty="0"/>
              <a:t>Luke 24:44-45.</a:t>
            </a:r>
            <a:br>
              <a:rPr lang="en-US" altLang="en-US" sz="3600" i="1" dirty="0"/>
            </a:br>
            <a:endParaRPr lang="en-US" altLang="en-US" sz="3600" i="1" dirty="0"/>
          </a:p>
          <a:p>
            <a:pPr>
              <a:lnSpc>
                <a:spcPct val="90000"/>
              </a:lnSpc>
            </a:pPr>
            <a:r>
              <a:rPr lang="en-US" altLang="en-US" sz="3600" b="1" i="1" dirty="0"/>
              <a:t>THE BIBLE IS THE INSPIRED WORD OF GOD!</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84</TotalTime>
  <Words>2185</Words>
  <Application>Microsoft Office PowerPoint</Application>
  <PresentationFormat>On-screen Show (4:3)</PresentationFormat>
  <Paragraphs>103</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Corbel</vt:lpstr>
      <vt:lpstr>Wingdings</vt:lpstr>
      <vt:lpstr>Parallax</vt:lpstr>
      <vt:lpstr>THE INSPIRATION OF THE BIBLE (Part 1)</vt:lpstr>
      <vt:lpstr>What Is Inspiration?</vt:lpstr>
      <vt:lpstr>What Is Inspiration?</vt:lpstr>
      <vt:lpstr>THE INSPIRATION OF THE BIBLE</vt:lpstr>
      <vt:lpstr>THE INSPIRATION OF THE BIBLE</vt:lpstr>
      <vt:lpstr>THE INSPIRATION OF THE BIBLE</vt:lpstr>
      <vt:lpstr>THE INSPIRATION OF THE BIBLE</vt:lpstr>
      <vt:lpstr>THE INSPIRATION OF THE BIBLE</vt:lpstr>
      <vt:lpstr>THE INSPIRATION OF THE BIBLE</vt:lpstr>
      <vt:lpstr>THE INSPIRATION OF THE BIBLE</vt:lpstr>
      <vt:lpstr>THE INSPIRATION OF THE BIBLE</vt:lpstr>
      <vt:lpstr>THE INSPIRATION OF THE BIBLE</vt:lpstr>
      <vt:lpstr>PowerPoint Presentation</vt:lpstr>
      <vt:lpstr>THE INSPIRATION OF THE BIBLE</vt:lpstr>
      <vt:lpstr>THE INSPIRATION OF THE BIBLE</vt:lpstr>
      <vt:lpstr>The Nature of Inspiration</vt:lpstr>
      <vt:lpstr>Evidences of Inspiration The Unusual style of the Scriptures</vt:lpstr>
      <vt:lpstr>PowerPoint Presentation</vt:lpstr>
      <vt:lpstr>PowerPoint Presentation</vt:lpstr>
      <vt:lpstr>PowerPoint Presentation</vt:lpstr>
      <vt:lpstr>PowerPoint Presentation</vt:lpstr>
      <vt:lpstr>Evidences of Inspiration The Unity of the Scriptures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Inspiration Of The Bible (Part 1)</dc:title>
  <dc:creator>Micky Galloway</dc:creator>
  <cp:lastModifiedBy>Richard Lidh</cp:lastModifiedBy>
  <cp:revision>10</cp:revision>
  <cp:lastPrinted>2021-08-07T01:12:05Z</cp:lastPrinted>
  <dcterms:created xsi:type="dcterms:W3CDTF">2021-08-01T00:29:43Z</dcterms:created>
  <dcterms:modified xsi:type="dcterms:W3CDTF">2021-08-07T01:12:13Z</dcterms:modified>
</cp:coreProperties>
</file>